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86" r:id="rId3"/>
    <p:sldId id="258" r:id="rId4"/>
    <p:sldId id="300" r:id="rId5"/>
    <p:sldId id="302" r:id="rId6"/>
    <p:sldId id="296" r:id="rId7"/>
    <p:sldId id="301" r:id="rId8"/>
    <p:sldId id="297" r:id="rId9"/>
    <p:sldId id="304" r:id="rId10"/>
    <p:sldId id="294" r:id="rId11"/>
    <p:sldId id="298" r:id="rId12"/>
    <p:sldId id="299" r:id="rId13"/>
    <p:sldId id="303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" initials="D" lastIdx="1" clrIdx="0">
    <p:extLst>
      <p:ext uri="{19B8F6BF-5375-455C-9EA6-DF929625EA0E}">
        <p15:presenceInfo xmlns:p15="http://schemas.microsoft.com/office/powerpoint/2012/main" xmlns="" userId="D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C53DD"/>
    <a:srgbClr val="00D9A3"/>
    <a:srgbClr val="08909E"/>
    <a:srgbClr val="FFFF8B"/>
    <a:srgbClr val="0098A8"/>
    <a:srgbClr val="07A7CC"/>
    <a:srgbClr val="65F8FE"/>
    <a:srgbClr val="2A3670"/>
    <a:srgbClr val="FFFFB7"/>
    <a:srgbClr val="FFFFA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120" y="-6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9456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927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22038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791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6821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34315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6931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4233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72308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8546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0002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865CB-7138-4E4B-B2CE-B0560DC0A486}" type="datetimeFigureOut">
              <a:rPr lang="ru-RU" smtClean="0"/>
              <a:pPr/>
              <a:t>25.12.2019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17CBD0-CD6F-4383-8EC5-E576F9B7EB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455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6817" y="422201"/>
            <a:ext cx="2352987" cy="762026"/>
          </a:xfrm>
        </p:spPr>
        <p:txBody>
          <a:bodyPr>
            <a:normAutofit fontScale="92500"/>
          </a:bodyPr>
          <a:lstStyle/>
          <a:p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Администрация МО </a:t>
            </a:r>
          </a:p>
          <a:p>
            <a:r>
              <a:rPr lang="ru-RU" sz="1600" b="1" dirty="0" smtClean="0">
                <a:solidFill>
                  <a:srgbClr val="123E7B"/>
                </a:solidFill>
                <a:latin typeface="Century Gothic" panose="020B0502020202020204" pitchFamily="34" charset="0"/>
                <a:cs typeface="Arial" panose="020B0604020202020204" pitchFamily="34" charset="0"/>
              </a:rPr>
              <a:t>«Мелекесский район»</a:t>
            </a:r>
            <a:endParaRPr lang="ru-RU" sz="1600" b="1" dirty="0">
              <a:solidFill>
                <a:srgbClr val="123E7B"/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3"/>
          <p:cNvSpPr>
            <a:spLocks noGrp="1"/>
          </p:cNvSpPr>
          <p:nvPr>
            <p:ph type="title"/>
          </p:nvPr>
        </p:nvSpPr>
        <p:spPr>
          <a:xfrm>
            <a:off x="3695700" y="4604608"/>
            <a:ext cx="8496300" cy="523875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ПУБЛИЧНАЯ ДЕКЛАРАЦИЯ </a:t>
            </a:r>
            <a:b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ЦЕЛЕЙ И ЗАДАЧ </a:t>
            </a:r>
            <a:b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АДМИНИСТРАЦИИ МО «МЕЛЕКЕССКИЙ РАЙОН» </a:t>
            </a: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НА </a:t>
            </a:r>
            <a:r>
              <a:rPr lang="ru-RU" sz="3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 </a:t>
            </a:r>
            <a:r>
              <a:rPr lang="ru-RU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ГОД</a:t>
            </a:r>
          </a:p>
        </p:txBody>
      </p:sp>
      <p:pic>
        <p:nvPicPr>
          <p:cNvPr id="7" name="Рисунок 6" descr="герб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520" y="321617"/>
            <a:ext cx="642550" cy="9058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герб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05819" y="749984"/>
            <a:ext cx="1273203" cy="1733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6789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711570"/>
            <a:ext cx="3162300" cy="7817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Муниципальные финансы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Сбалансированность и устойчивость консолидированного бюджета муниципального образования « Мелекесский район» Ульяновской области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660407"/>
            <a:ext cx="61421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Увеличение налоговых и неналоговых доходов; 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Повышение эффективности бюджетных расходов- формирование программного бюджета;</a:t>
            </a:r>
          </a:p>
          <a:p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 Повышение прозрачности и открытости бюджета и бюджетного процесса.</a:t>
            </a: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885840" y="3547761"/>
            <a:ext cx="6142037" cy="1477328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Рост налоговых и неналоговых доходов к уровню 2019 года не менее 105,0%;</a:t>
            </a:r>
          </a:p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Доля  программных расходов в общем объеме расходов не менее 70%</a:t>
            </a:r>
          </a:p>
          <a:p>
            <a:pPr algn="ctr"/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- Уровень открытости бюджетных данные не ниже среднего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054991" y="5607651"/>
            <a:ext cx="6640521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-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Отсутствие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дефицита бюджета</a:t>
            </a:r>
          </a:p>
          <a:p>
            <a:pPr algn="ctr"/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- Снижение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роста кредиторской задолженности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.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Экономика и инвестиции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4260827" y="30909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Формирование и совершенствование системы стратегического планирования</a:t>
            </a:r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78422" y="1968561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250099"/>
            <a:ext cx="6142177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-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Формирование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нормативной правовой базы стратегического планирования;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Повышение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эффективности функционирования системы стратегического планирования;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Формирование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комплексной системы мер поддержки, направленной на увеличение доли малого и среднего бизнеса в экономике;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Наличие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итогов социально-экономического развития в формате, доступном и открытом для граждан.</a:t>
            </a:r>
            <a:endParaRPr 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183" y="713363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24019" y="2300298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4339132" y="4278335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767754" y="3564791"/>
            <a:ext cx="6127051" cy="329320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endParaRPr lang="ru-RU" altLang="ru-RU" sz="1600" b="1" i="1" dirty="0" smtClean="0">
              <a:solidFill>
                <a:srgbClr val="123E7B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ru-RU" altLang="ru-RU" sz="1600" b="1" i="1" dirty="0" smtClean="0">
                <a:solidFill>
                  <a:srgbClr val="123E7B"/>
                </a:solidFill>
                <a:latin typeface="Century Gothic" panose="020B0502020202020204" pitchFamily="34" charset="0"/>
              </a:rPr>
              <a:t>-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Утверждена Стратегия  социально – экономического  развития                          МО «Мелекесский район»  до 2030 года;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-Осуществление  системного мониторинга  рейтинговых показателей социального  - экономического развития;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-Размещение  отчетности по  документам стратегического планирования в  системе «Гас – управление»;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-105 % от количества субъектов МСП в текущем году по сравнению с прошедшим годом;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-Размещение рейтинга социально – экономического  развития МО «Мелекесский район» на  официальном  сайте  администрации МО «Мелекесский район».</a:t>
            </a:r>
          </a:p>
          <a:p>
            <a:endParaRPr lang="ru-RU" altLang="ru-RU" sz="1600" i="1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4866413" y="5224374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1" name="Прямоугольник 30"/>
          <p:cNvSpPr/>
          <p:nvPr/>
        </p:nvSpPr>
        <p:spPr>
          <a:xfrm>
            <a:off x="4304887" y="4650301"/>
            <a:ext cx="1614843" cy="3539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Управление муниципальным имуществом и земельными отношениями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4999382" y="379435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541477" y="0"/>
            <a:ext cx="5650523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1</a:t>
            </a:r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. Оптимизация состава муниципального имущества</a:t>
            </a: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2. Обеспечение доходов местного бюджета от использования и приватизации  муниципального имущества</a:t>
            </a:r>
          </a:p>
          <a:p>
            <a:pPr algn="ctr"/>
            <a:r>
              <a:rPr lang="ru-RU" sz="2100" b="1" dirty="0" smtClean="0">
                <a:solidFill>
                  <a:srgbClr val="123E7B"/>
                </a:solidFill>
                <a:latin typeface="PT Astra Serif" pitchFamily="18" charset="-52"/>
                <a:ea typeface="PT Astra Serif" pitchFamily="18" charset="-52"/>
              </a:rPr>
              <a:t>3.</a:t>
            </a:r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 Наполнение государственного кадастра недвижимости актуальными данными </a:t>
            </a: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4. Обеспечение доходов местного бюджета от использования земельных участков</a:t>
            </a:r>
            <a:endParaRPr lang="ru-RU" sz="2100" dirty="0" smtClean="0">
              <a:latin typeface="PT Astra Serif" pitchFamily="18" charset="-52"/>
              <a:ea typeface="PT Astra Serif" pitchFamily="18" charset="-52"/>
            </a:endParaRP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5. Работа по изменению градостроительного зонирования земельных участков</a:t>
            </a:r>
          </a:p>
          <a:p>
            <a:pPr algn="ctr"/>
            <a:r>
              <a:rPr lang="ru-RU" sz="2100" b="1" dirty="0" smtClean="0">
                <a:latin typeface="PT Astra Serif" pitchFamily="18" charset="-52"/>
                <a:ea typeface="PT Astra Serif" pitchFamily="18" charset="-52"/>
              </a:rPr>
              <a:t>6. Развитие градостроительной деятельности на территории </a:t>
            </a:r>
          </a:p>
          <a:p>
            <a:pPr algn="ctr"/>
            <a:endParaRPr lang="ru-RU" sz="2000" b="1" dirty="0" smtClean="0"/>
          </a:p>
          <a:p>
            <a:pPr algn="ctr"/>
            <a:endParaRPr lang="ru-RU" sz="2000" b="1" dirty="0" smtClean="0"/>
          </a:p>
          <a:p>
            <a:pPr algn="ctr"/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889460" y="854042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цели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" name="Прямоугольник 19"/>
          <p:cNvSpPr/>
          <p:nvPr/>
        </p:nvSpPr>
        <p:spPr>
          <a:xfrm>
            <a:off x="3659121" y="5434556"/>
            <a:ext cx="793119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Доля объектов муниципального имущества, находящихся в муниципальной собственности, с государственной регистрацией прав на объекты в общем числе таких объектов, подлежащих государственной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регистрации -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69,5 процентов от общего количества объектов, подлежащих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регистрации 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0" name="Шестиугольник 9"/>
          <p:cNvSpPr/>
          <p:nvPr/>
        </p:nvSpPr>
        <p:spPr>
          <a:xfrm rot="5400000">
            <a:off x="4307170" y="3832987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341216" y="4402785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Результаты: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Стрелка вправо 13"/>
          <p:cNvSpPr/>
          <p:nvPr/>
        </p:nvSpPr>
        <p:spPr>
          <a:xfrm>
            <a:off x="11210306" y="6056416"/>
            <a:ext cx="815439" cy="5343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Управление муниципальным имуществом и земельными отношениями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3777671" y="360412"/>
          <a:ext cx="8228281" cy="5933509"/>
        </p:xfrm>
        <a:graphic>
          <a:graphicData uri="http://schemas.openxmlformats.org/drawingml/2006/table">
            <a:tbl>
              <a:tblPr/>
              <a:tblGrid>
                <a:gridCol w="4174291"/>
                <a:gridCol w="4053990"/>
              </a:tblGrid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Доходы местного бюджета от использования и приватизации муниципального имущества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2420 тыс. руб.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Доля площади земельных участков, являющихся объектами налогооблажения земельным налогом в общей площади территории муниципального района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80,5 процента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Площадь земельных участков, предоставленных для строительства в расчете на 10 тыс. человек населения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22,7 га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7881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Площадь земельных участков, предоставленных для жилищного, индивидуального жилищного строительства и комплексного освоения в целях жилищного строительства в расчете на 10 тыс. человек населения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21,2 га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Доходы местного бюджета от использования земельных участков (продажа, сдача в аренду)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3590 тыс. руб.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Внесение изменений в Правила землепользования и застройки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91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Разработка и утверждение документации по планировке территории для размещения сетей инженерно-технического обеспечения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Разработки и утверждение документации по планировке территории для размещения линейных объектов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941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Выдача разрешений на отклонение от предельных параметров разрешенного строительства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Проведение процедуры публичных слушаний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3606800" y="0"/>
            <a:ext cx="8585200" cy="830997"/>
          </a:xfrm>
          <a:prstGeom prst="rect">
            <a:avLst/>
          </a:prstGeom>
          <a:gradFill flip="none" rotWithShape="1">
            <a:gsLst>
              <a:gs pos="13000">
                <a:srgbClr val="7A98BA">
                  <a:tint val="44500"/>
                  <a:satMod val="160000"/>
                </a:srgbClr>
              </a:gs>
              <a:gs pos="87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1677517"/>
            <a:ext cx="31496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</a:br>
            <a:r>
              <a:rPr lang="ru-RU" sz="2800" dirty="0" smtClean="0">
                <a:solidFill>
                  <a:schemeClr val="bg1"/>
                </a:solidFill>
                <a:latin typeface="PT Astra Serif" pitchFamily="18" charset="-52"/>
                <a:ea typeface="PT Astra Serif" pitchFamily="18" charset="-52"/>
              </a:rPr>
              <a:t>ПРИОРИТЕТЫ 2020</a:t>
            </a:r>
            <a:endParaRPr lang="ru-RU" sz="2500" b="1" dirty="0">
              <a:solidFill>
                <a:schemeClr val="bg1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3340100" y="1945406"/>
            <a:ext cx="8851900" cy="0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Прямоугольник 13"/>
          <p:cNvSpPr/>
          <p:nvPr/>
        </p:nvSpPr>
        <p:spPr>
          <a:xfrm>
            <a:off x="4627289" y="2576829"/>
            <a:ext cx="7564711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123E7B"/>
                </a:solidFill>
                <a:latin typeface="Century Gothic" panose="020B0502020202020204" pitchFamily="34" charset="0"/>
                <a:ea typeface="+mj-ea"/>
                <a:cs typeface="+mj-cs"/>
              </a:rPr>
              <a:t>Ключевая цель </a:t>
            </a:r>
            <a:r>
              <a:rPr lang="ru-RU" sz="2800" dirty="0">
                <a:solidFill>
                  <a:srgbClr val="123E7B"/>
                </a:solidFill>
                <a:latin typeface="Century Gothic" panose="020B0502020202020204" pitchFamily="34" charset="0"/>
                <a:ea typeface="+mj-ea"/>
                <a:cs typeface="+mj-cs"/>
              </a:rPr>
              <a:t>- </a:t>
            </a:r>
            <a:r>
              <a:rPr lang="ru-RU" sz="2800" b="1" dirty="0" smtClean="0">
                <a:solidFill>
                  <a:srgbClr val="123E7B"/>
                </a:solidFill>
                <a:latin typeface="Century Gothic" panose="020B0502020202020204" pitchFamily="34" charset="0"/>
                <a:ea typeface="+mj-ea"/>
                <a:cs typeface="+mj-cs"/>
              </a:rPr>
              <a:t>улучшение уровня жизни населения в муниципальном образовании «Мелекесский район»</a:t>
            </a:r>
            <a:endParaRPr lang="ru-RU" sz="2800" dirty="0">
              <a:solidFill>
                <a:srgbClr val="123E7B"/>
              </a:solidFill>
              <a:latin typeface="Century Gothic" panose="020B0502020202020204" pitchFamily="34" charset="0"/>
              <a:ea typeface="+mj-ea"/>
              <a:cs typeface="+mj-cs"/>
            </a:endParaRPr>
          </a:p>
        </p:txBody>
      </p:sp>
      <p:grpSp>
        <p:nvGrpSpPr>
          <p:cNvPr id="19" name="Shape 540"/>
          <p:cNvGrpSpPr/>
          <p:nvPr/>
        </p:nvGrpSpPr>
        <p:grpSpPr>
          <a:xfrm>
            <a:off x="4197020" y="2942734"/>
            <a:ext cx="714331" cy="761117"/>
            <a:chOff x="5970800" y="1619250"/>
            <a:chExt cx="428650" cy="456725"/>
          </a:xfr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16200000" scaled="1"/>
            <a:tileRect/>
          </a:gradFill>
        </p:grpSpPr>
        <p:sp>
          <p:nvSpPr>
            <p:cNvPr id="20" name="Shape 541"/>
            <p:cNvSpPr/>
            <p:nvPr/>
          </p:nvSpPr>
          <p:spPr>
            <a:xfrm>
              <a:off x="5970800" y="1674200"/>
              <a:ext cx="377975" cy="377950"/>
            </a:xfrm>
            <a:custGeom>
              <a:avLst/>
              <a:gdLst/>
              <a:ahLst/>
              <a:cxnLst/>
              <a:rect l="0" t="0" r="0" b="0"/>
              <a:pathLst>
                <a:path w="15119" h="15118" extrusionOk="0">
                  <a:moveTo>
                    <a:pt x="7181" y="0"/>
                  </a:moveTo>
                  <a:lnTo>
                    <a:pt x="6790" y="49"/>
                  </a:lnTo>
                  <a:lnTo>
                    <a:pt x="6424" y="98"/>
                  </a:lnTo>
                  <a:lnTo>
                    <a:pt x="6058" y="147"/>
                  </a:lnTo>
                  <a:lnTo>
                    <a:pt x="5691" y="244"/>
                  </a:lnTo>
                  <a:lnTo>
                    <a:pt x="5325" y="342"/>
                  </a:lnTo>
                  <a:lnTo>
                    <a:pt x="4983" y="464"/>
                  </a:lnTo>
                  <a:lnTo>
                    <a:pt x="4641" y="586"/>
                  </a:lnTo>
                  <a:lnTo>
                    <a:pt x="4299" y="733"/>
                  </a:lnTo>
                  <a:lnTo>
                    <a:pt x="3982" y="904"/>
                  </a:lnTo>
                  <a:lnTo>
                    <a:pt x="3664" y="1099"/>
                  </a:lnTo>
                  <a:lnTo>
                    <a:pt x="3347" y="1295"/>
                  </a:lnTo>
                  <a:lnTo>
                    <a:pt x="3053" y="1490"/>
                  </a:lnTo>
                  <a:lnTo>
                    <a:pt x="2760" y="1734"/>
                  </a:lnTo>
                  <a:lnTo>
                    <a:pt x="2492" y="1954"/>
                  </a:lnTo>
                  <a:lnTo>
                    <a:pt x="2223" y="2223"/>
                  </a:lnTo>
                  <a:lnTo>
                    <a:pt x="1979" y="2467"/>
                  </a:lnTo>
                  <a:lnTo>
                    <a:pt x="1735" y="2760"/>
                  </a:lnTo>
                  <a:lnTo>
                    <a:pt x="1515" y="3029"/>
                  </a:lnTo>
                  <a:lnTo>
                    <a:pt x="1295" y="3322"/>
                  </a:lnTo>
                  <a:lnTo>
                    <a:pt x="1100" y="3639"/>
                  </a:lnTo>
                  <a:lnTo>
                    <a:pt x="929" y="3957"/>
                  </a:lnTo>
                  <a:lnTo>
                    <a:pt x="758" y="4274"/>
                  </a:lnTo>
                  <a:lnTo>
                    <a:pt x="611" y="4616"/>
                  </a:lnTo>
                  <a:lnTo>
                    <a:pt x="465" y="4958"/>
                  </a:lnTo>
                  <a:lnTo>
                    <a:pt x="343" y="5300"/>
                  </a:lnTo>
                  <a:lnTo>
                    <a:pt x="245" y="5666"/>
                  </a:lnTo>
                  <a:lnTo>
                    <a:pt x="172" y="6033"/>
                  </a:lnTo>
                  <a:lnTo>
                    <a:pt x="98" y="6399"/>
                  </a:lnTo>
                  <a:lnTo>
                    <a:pt x="49" y="6790"/>
                  </a:lnTo>
                  <a:lnTo>
                    <a:pt x="25" y="7156"/>
                  </a:lnTo>
                  <a:lnTo>
                    <a:pt x="1" y="7547"/>
                  </a:lnTo>
                  <a:lnTo>
                    <a:pt x="25" y="7938"/>
                  </a:lnTo>
                  <a:lnTo>
                    <a:pt x="49" y="8328"/>
                  </a:lnTo>
                  <a:lnTo>
                    <a:pt x="98" y="8695"/>
                  </a:lnTo>
                  <a:lnTo>
                    <a:pt x="172" y="9085"/>
                  </a:lnTo>
                  <a:lnTo>
                    <a:pt x="245" y="9452"/>
                  </a:lnTo>
                  <a:lnTo>
                    <a:pt x="343" y="9794"/>
                  </a:lnTo>
                  <a:lnTo>
                    <a:pt x="465" y="10160"/>
                  </a:lnTo>
                  <a:lnTo>
                    <a:pt x="611" y="10502"/>
                  </a:lnTo>
                  <a:lnTo>
                    <a:pt x="758" y="10820"/>
                  </a:lnTo>
                  <a:lnTo>
                    <a:pt x="929" y="11161"/>
                  </a:lnTo>
                  <a:lnTo>
                    <a:pt x="1100" y="11479"/>
                  </a:lnTo>
                  <a:lnTo>
                    <a:pt x="1295" y="11772"/>
                  </a:lnTo>
                  <a:lnTo>
                    <a:pt x="1515" y="12065"/>
                  </a:lnTo>
                  <a:lnTo>
                    <a:pt x="1735" y="12358"/>
                  </a:lnTo>
                  <a:lnTo>
                    <a:pt x="1979" y="12627"/>
                  </a:lnTo>
                  <a:lnTo>
                    <a:pt x="2223" y="12895"/>
                  </a:lnTo>
                  <a:lnTo>
                    <a:pt x="2492" y="13140"/>
                  </a:lnTo>
                  <a:lnTo>
                    <a:pt x="2760" y="13384"/>
                  </a:lnTo>
                  <a:lnTo>
                    <a:pt x="3053" y="13604"/>
                  </a:lnTo>
                  <a:lnTo>
                    <a:pt x="3347" y="13824"/>
                  </a:lnTo>
                  <a:lnTo>
                    <a:pt x="3664" y="14019"/>
                  </a:lnTo>
                  <a:lnTo>
                    <a:pt x="3982" y="14190"/>
                  </a:lnTo>
                  <a:lnTo>
                    <a:pt x="4299" y="14361"/>
                  </a:lnTo>
                  <a:lnTo>
                    <a:pt x="4641" y="14507"/>
                  </a:lnTo>
                  <a:lnTo>
                    <a:pt x="4983" y="14654"/>
                  </a:lnTo>
                  <a:lnTo>
                    <a:pt x="5325" y="14776"/>
                  </a:lnTo>
                  <a:lnTo>
                    <a:pt x="5691" y="14874"/>
                  </a:lnTo>
                  <a:lnTo>
                    <a:pt x="6058" y="14947"/>
                  </a:lnTo>
                  <a:lnTo>
                    <a:pt x="6424" y="15020"/>
                  </a:lnTo>
                  <a:lnTo>
                    <a:pt x="6790" y="15069"/>
                  </a:lnTo>
                  <a:lnTo>
                    <a:pt x="7181" y="15094"/>
                  </a:lnTo>
                  <a:lnTo>
                    <a:pt x="7572" y="15118"/>
                  </a:lnTo>
                  <a:lnTo>
                    <a:pt x="7963" y="15094"/>
                  </a:lnTo>
                  <a:lnTo>
                    <a:pt x="8329" y="15069"/>
                  </a:lnTo>
                  <a:lnTo>
                    <a:pt x="8720" y="15020"/>
                  </a:lnTo>
                  <a:lnTo>
                    <a:pt x="9086" y="14947"/>
                  </a:lnTo>
                  <a:lnTo>
                    <a:pt x="9452" y="14874"/>
                  </a:lnTo>
                  <a:lnTo>
                    <a:pt x="9819" y="14776"/>
                  </a:lnTo>
                  <a:lnTo>
                    <a:pt x="10161" y="14654"/>
                  </a:lnTo>
                  <a:lnTo>
                    <a:pt x="10503" y="14507"/>
                  </a:lnTo>
                  <a:lnTo>
                    <a:pt x="10844" y="14361"/>
                  </a:lnTo>
                  <a:lnTo>
                    <a:pt x="11162" y="14190"/>
                  </a:lnTo>
                  <a:lnTo>
                    <a:pt x="11479" y="14019"/>
                  </a:lnTo>
                  <a:lnTo>
                    <a:pt x="11797" y="13824"/>
                  </a:lnTo>
                  <a:lnTo>
                    <a:pt x="12090" y="13604"/>
                  </a:lnTo>
                  <a:lnTo>
                    <a:pt x="12383" y="13384"/>
                  </a:lnTo>
                  <a:lnTo>
                    <a:pt x="12652" y="13140"/>
                  </a:lnTo>
                  <a:lnTo>
                    <a:pt x="12920" y="12895"/>
                  </a:lnTo>
                  <a:lnTo>
                    <a:pt x="13165" y="12627"/>
                  </a:lnTo>
                  <a:lnTo>
                    <a:pt x="13409" y="12358"/>
                  </a:lnTo>
                  <a:lnTo>
                    <a:pt x="13629" y="12065"/>
                  </a:lnTo>
                  <a:lnTo>
                    <a:pt x="13824" y="11772"/>
                  </a:lnTo>
                  <a:lnTo>
                    <a:pt x="14019" y="11479"/>
                  </a:lnTo>
                  <a:lnTo>
                    <a:pt x="14215" y="11161"/>
                  </a:lnTo>
                  <a:lnTo>
                    <a:pt x="14386" y="10820"/>
                  </a:lnTo>
                  <a:lnTo>
                    <a:pt x="14532" y="10502"/>
                  </a:lnTo>
                  <a:lnTo>
                    <a:pt x="14654" y="10160"/>
                  </a:lnTo>
                  <a:lnTo>
                    <a:pt x="14777" y="9794"/>
                  </a:lnTo>
                  <a:lnTo>
                    <a:pt x="14899" y="9452"/>
                  </a:lnTo>
                  <a:lnTo>
                    <a:pt x="14972" y="9085"/>
                  </a:lnTo>
                  <a:lnTo>
                    <a:pt x="15045" y="8695"/>
                  </a:lnTo>
                  <a:lnTo>
                    <a:pt x="15094" y="8328"/>
                  </a:lnTo>
                  <a:lnTo>
                    <a:pt x="15118" y="7938"/>
                  </a:lnTo>
                  <a:lnTo>
                    <a:pt x="15118" y="7547"/>
                  </a:lnTo>
                  <a:lnTo>
                    <a:pt x="15094" y="6936"/>
                  </a:lnTo>
                  <a:lnTo>
                    <a:pt x="15021" y="6326"/>
                  </a:lnTo>
                  <a:lnTo>
                    <a:pt x="14899" y="5740"/>
                  </a:lnTo>
                  <a:lnTo>
                    <a:pt x="14728" y="5178"/>
                  </a:lnTo>
                  <a:lnTo>
                    <a:pt x="14532" y="4616"/>
                  </a:lnTo>
                  <a:lnTo>
                    <a:pt x="14288" y="4079"/>
                  </a:lnTo>
                  <a:lnTo>
                    <a:pt x="13995" y="3590"/>
                  </a:lnTo>
                  <a:lnTo>
                    <a:pt x="13653" y="3102"/>
                  </a:lnTo>
                  <a:lnTo>
                    <a:pt x="13458" y="3053"/>
                  </a:lnTo>
                  <a:lnTo>
                    <a:pt x="12163" y="4347"/>
                  </a:lnTo>
                  <a:lnTo>
                    <a:pt x="12383" y="4689"/>
                  </a:lnTo>
                  <a:lnTo>
                    <a:pt x="12578" y="5056"/>
                  </a:lnTo>
                  <a:lnTo>
                    <a:pt x="12749" y="5446"/>
                  </a:lnTo>
                  <a:lnTo>
                    <a:pt x="12896" y="5837"/>
                  </a:lnTo>
                  <a:lnTo>
                    <a:pt x="13018" y="6252"/>
                  </a:lnTo>
                  <a:lnTo>
                    <a:pt x="13091" y="6668"/>
                  </a:lnTo>
                  <a:lnTo>
                    <a:pt x="13165" y="7107"/>
                  </a:lnTo>
                  <a:lnTo>
                    <a:pt x="13165" y="7547"/>
                  </a:lnTo>
                  <a:lnTo>
                    <a:pt x="13140" y="8133"/>
                  </a:lnTo>
                  <a:lnTo>
                    <a:pt x="13067" y="8695"/>
                  </a:lnTo>
                  <a:lnTo>
                    <a:pt x="12920" y="9208"/>
                  </a:lnTo>
                  <a:lnTo>
                    <a:pt x="12725" y="9745"/>
                  </a:lnTo>
                  <a:lnTo>
                    <a:pt x="12505" y="10233"/>
                  </a:lnTo>
                  <a:lnTo>
                    <a:pt x="12212" y="10673"/>
                  </a:lnTo>
                  <a:lnTo>
                    <a:pt x="11895" y="11113"/>
                  </a:lnTo>
                  <a:lnTo>
                    <a:pt x="11528" y="11503"/>
                  </a:lnTo>
                  <a:lnTo>
                    <a:pt x="11138" y="11870"/>
                  </a:lnTo>
                  <a:lnTo>
                    <a:pt x="10698" y="12187"/>
                  </a:lnTo>
                  <a:lnTo>
                    <a:pt x="10234" y="12480"/>
                  </a:lnTo>
                  <a:lnTo>
                    <a:pt x="9745" y="12725"/>
                  </a:lnTo>
                  <a:lnTo>
                    <a:pt x="9233" y="12895"/>
                  </a:lnTo>
                  <a:lnTo>
                    <a:pt x="8695" y="13042"/>
                  </a:lnTo>
                  <a:lnTo>
                    <a:pt x="8133" y="13140"/>
                  </a:lnTo>
                  <a:lnTo>
                    <a:pt x="7572" y="13164"/>
                  </a:lnTo>
                  <a:lnTo>
                    <a:pt x="6986" y="13140"/>
                  </a:lnTo>
                  <a:lnTo>
                    <a:pt x="6448" y="13042"/>
                  </a:lnTo>
                  <a:lnTo>
                    <a:pt x="5911" y="12895"/>
                  </a:lnTo>
                  <a:lnTo>
                    <a:pt x="5398" y="12725"/>
                  </a:lnTo>
                  <a:lnTo>
                    <a:pt x="4910" y="12480"/>
                  </a:lnTo>
                  <a:lnTo>
                    <a:pt x="4446" y="12187"/>
                  </a:lnTo>
                  <a:lnTo>
                    <a:pt x="4006" y="11870"/>
                  </a:lnTo>
                  <a:lnTo>
                    <a:pt x="3615" y="11503"/>
                  </a:lnTo>
                  <a:lnTo>
                    <a:pt x="3249" y="11113"/>
                  </a:lnTo>
                  <a:lnTo>
                    <a:pt x="2931" y="10673"/>
                  </a:lnTo>
                  <a:lnTo>
                    <a:pt x="2638" y="10233"/>
                  </a:lnTo>
                  <a:lnTo>
                    <a:pt x="2418" y="9745"/>
                  </a:lnTo>
                  <a:lnTo>
                    <a:pt x="2223" y="9208"/>
                  </a:lnTo>
                  <a:lnTo>
                    <a:pt x="2077" y="8695"/>
                  </a:lnTo>
                  <a:lnTo>
                    <a:pt x="2003" y="8133"/>
                  </a:lnTo>
                  <a:lnTo>
                    <a:pt x="1954" y="7547"/>
                  </a:lnTo>
                  <a:lnTo>
                    <a:pt x="2003" y="6985"/>
                  </a:lnTo>
                  <a:lnTo>
                    <a:pt x="2077" y="6423"/>
                  </a:lnTo>
                  <a:lnTo>
                    <a:pt x="2223" y="5886"/>
                  </a:lnTo>
                  <a:lnTo>
                    <a:pt x="2418" y="5373"/>
                  </a:lnTo>
                  <a:lnTo>
                    <a:pt x="2638" y="4885"/>
                  </a:lnTo>
                  <a:lnTo>
                    <a:pt x="2931" y="4421"/>
                  </a:lnTo>
                  <a:lnTo>
                    <a:pt x="3249" y="4005"/>
                  </a:lnTo>
                  <a:lnTo>
                    <a:pt x="3615" y="3590"/>
                  </a:lnTo>
                  <a:lnTo>
                    <a:pt x="4006" y="3224"/>
                  </a:lnTo>
                  <a:lnTo>
                    <a:pt x="4446" y="2906"/>
                  </a:lnTo>
                  <a:lnTo>
                    <a:pt x="4910" y="2638"/>
                  </a:lnTo>
                  <a:lnTo>
                    <a:pt x="5398" y="2394"/>
                  </a:lnTo>
                  <a:lnTo>
                    <a:pt x="5911" y="2198"/>
                  </a:lnTo>
                  <a:lnTo>
                    <a:pt x="6448" y="2076"/>
                  </a:lnTo>
                  <a:lnTo>
                    <a:pt x="6986" y="1978"/>
                  </a:lnTo>
                  <a:lnTo>
                    <a:pt x="7572" y="1954"/>
                  </a:lnTo>
                  <a:lnTo>
                    <a:pt x="8011" y="1978"/>
                  </a:lnTo>
                  <a:lnTo>
                    <a:pt x="8451" y="2027"/>
                  </a:lnTo>
                  <a:lnTo>
                    <a:pt x="8866" y="2100"/>
                  </a:lnTo>
                  <a:lnTo>
                    <a:pt x="9281" y="2223"/>
                  </a:lnTo>
                  <a:lnTo>
                    <a:pt x="9672" y="2369"/>
                  </a:lnTo>
                  <a:lnTo>
                    <a:pt x="10063" y="2540"/>
                  </a:lnTo>
                  <a:lnTo>
                    <a:pt x="10429" y="2735"/>
                  </a:lnTo>
                  <a:lnTo>
                    <a:pt x="10771" y="2955"/>
                  </a:lnTo>
                  <a:lnTo>
                    <a:pt x="11943" y="1807"/>
                  </a:lnTo>
                  <a:lnTo>
                    <a:pt x="11846" y="1343"/>
                  </a:lnTo>
                  <a:lnTo>
                    <a:pt x="11382" y="1026"/>
                  </a:lnTo>
                  <a:lnTo>
                    <a:pt x="10893" y="782"/>
                  </a:lnTo>
                  <a:lnTo>
                    <a:pt x="10380" y="537"/>
                  </a:lnTo>
                  <a:lnTo>
                    <a:pt x="9843" y="342"/>
                  </a:lnTo>
                  <a:lnTo>
                    <a:pt x="9306" y="195"/>
                  </a:lnTo>
                  <a:lnTo>
                    <a:pt x="8744" y="98"/>
                  </a:lnTo>
                  <a:lnTo>
                    <a:pt x="8158" y="25"/>
                  </a:lnTo>
                  <a:lnTo>
                    <a:pt x="7572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Shape 542"/>
            <p:cNvSpPr/>
            <p:nvPr/>
          </p:nvSpPr>
          <p:spPr>
            <a:xfrm>
              <a:off x="6068500" y="1771875"/>
              <a:ext cx="182575" cy="182600"/>
            </a:xfrm>
            <a:custGeom>
              <a:avLst/>
              <a:gdLst/>
              <a:ahLst/>
              <a:cxnLst/>
              <a:rect l="0" t="0" r="0" b="0"/>
              <a:pathLst>
                <a:path w="7303" h="7304" extrusionOk="0">
                  <a:moveTo>
                    <a:pt x="3664" y="1"/>
                  </a:moveTo>
                  <a:lnTo>
                    <a:pt x="3297" y="25"/>
                  </a:lnTo>
                  <a:lnTo>
                    <a:pt x="2931" y="74"/>
                  </a:lnTo>
                  <a:lnTo>
                    <a:pt x="2565" y="147"/>
                  </a:lnTo>
                  <a:lnTo>
                    <a:pt x="2247" y="294"/>
                  </a:lnTo>
                  <a:lnTo>
                    <a:pt x="1930" y="440"/>
                  </a:lnTo>
                  <a:lnTo>
                    <a:pt x="1612" y="611"/>
                  </a:lnTo>
                  <a:lnTo>
                    <a:pt x="1344" y="831"/>
                  </a:lnTo>
                  <a:lnTo>
                    <a:pt x="1075" y="1075"/>
                  </a:lnTo>
                  <a:lnTo>
                    <a:pt x="831" y="1320"/>
                  </a:lnTo>
                  <a:lnTo>
                    <a:pt x="635" y="1613"/>
                  </a:lnTo>
                  <a:lnTo>
                    <a:pt x="440" y="1906"/>
                  </a:lnTo>
                  <a:lnTo>
                    <a:pt x="293" y="2223"/>
                  </a:lnTo>
                  <a:lnTo>
                    <a:pt x="171" y="2565"/>
                  </a:lnTo>
                  <a:lnTo>
                    <a:pt x="74" y="2907"/>
                  </a:lnTo>
                  <a:lnTo>
                    <a:pt x="25" y="3273"/>
                  </a:lnTo>
                  <a:lnTo>
                    <a:pt x="0" y="3640"/>
                  </a:lnTo>
                  <a:lnTo>
                    <a:pt x="25" y="4031"/>
                  </a:lnTo>
                  <a:lnTo>
                    <a:pt x="74" y="4373"/>
                  </a:lnTo>
                  <a:lnTo>
                    <a:pt x="171" y="4739"/>
                  </a:lnTo>
                  <a:lnTo>
                    <a:pt x="293" y="5081"/>
                  </a:lnTo>
                  <a:lnTo>
                    <a:pt x="440" y="5398"/>
                  </a:lnTo>
                  <a:lnTo>
                    <a:pt x="635" y="5691"/>
                  </a:lnTo>
                  <a:lnTo>
                    <a:pt x="831" y="5960"/>
                  </a:lnTo>
                  <a:lnTo>
                    <a:pt x="1075" y="6229"/>
                  </a:lnTo>
                  <a:lnTo>
                    <a:pt x="1344" y="6473"/>
                  </a:lnTo>
                  <a:lnTo>
                    <a:pt x="1612" y="6668"/>
                  </a:lnTo>
                  <a:lnTo>
                    <a:pt x="1930" y="6864"/>
                  </a:lnTo>
                  <a:lnTo>
                    <a:pt x="2247" y="7010"/>
                  </a:lnTo>
                  <a:lnTo>
                    <a:pt x="2565" y="7132"/>
                  </a:lnTo>
                  <a:lnTo>
                    <a:pt x="2931" y="7230"/>
                  </a:lnTo>
                  <a:lnTo>
                    <a:pt x="3297" y="7279"/>
                  </a:lnTo>
                  <a:lnTo>
                    <a:pt x="3664" y="7303"/>
                  </a:lnTo>
                  <a:lnTo>
                    <a:pt x="4030" y="7279"/>
                  </a:lnTo>
                  <a:lnTo>
                    <a:pt x="4396" y="7230"/>
                  </a:lnTo>
                  <a:lnTo>
                    <a:pt x="4738" y="7132"/>
                  </a:lnTo>
                  <a:lnTo>
                    <a:pt x="5080" y="7010"/>
                  </a:lnTo>
                  <a:lnTo>
                    <a:pt x="5398" y="6864"/>
                  </a:lnTo>
                  <a:lnTo>
                    <a:pt x="5691" y="6668"/>
                  </a:lnTo>
                  <a:lnTo>
                    <a:pt x="5984" y="6473"/>
                  </a:lnTo>
                  <a:lnTo>
                    <a:pt x="6253" y="6229"/>
                  </a:lnTo>
                  <a:lnTo>
                    <a:pt x="6472" y="5960"/>
                  </a:lnTo>
                  <a:lnTo>
                    <a:pt x="6692" y="5691"/>
                  </a:lnTo>
                  <a:lnTo>
                    <a:pt x="6863" y="5398"/>
                  </a:lnTo>
                  <a:lnTo>
                    <a:pt x="7034" y="5081"/>
                  </a:lnTo>
                  <a:lnTo>
                    <a:pt x="7156" y="4739"/>
                  </a:lnTo>
                  <a:lnTo>
                    <a:pt x="7230" y="4373"/>
                  </a:lnTo>
                  <a:lnTo>
                    <a:pt x="7303" y="4031"/>
                  </a:lnTo>
                  <a:lnTo>
                    <a:pt x="7303" y="3640"/>
                  </a:lnTo>
                  <a:lnTo>
                    <a:pt x="7303" y="3396"/>
                  </a:lnTo>
                  <a:lnTo>
                    <a:pt x="7278" y="3176"/>
                  </a:lnTo>
                  <a:lnTo>
                    <a:pt x="7254" y="2932"/>
                  </a:lnTo>
                  <a:lnTo>
                    <a:pt x="7181" y="2712"/>
                  </a:lnTo>
                  <a:lnTo>
                    <a:pt x="7132" y="2492"/>
                  </a:lnTo>
                  <a:lnTo>
                    <a:pt x="7034" y="2272"/>
                  </a:lnTo>
                  <a:lnTo>
                    <a:pt x="6839" y="1857"/>
                  </a:lnTo>
                  <a:lnTo>
                    <a:pt x="5325" y="3347"/>
                  </a:lnTo>
                  <a:lnTo>
                    <a:pt x="5349" y="3640"/>
                  </a:lnTo>
                  <a:lnTo>
                    <a:pt x="5349" y="3811"/>
                  </a:lnTo>
                  <a:lnTo>
                    <a:pt x="5325" y="3982"/>
                  </a:lnTo>
                  <a:lnTo>
                    <a:pt x="5276" y="4153"/>
                  </a:lnTo>
                  <a:lnTo>
                    <a:pt x="5227" y="4299"/>
                  </a:lnTo>
                  <a:lnTo>
                    <a:pt x="5154" y="4446"/>
                  </a:lnTo>
                  <a:lnTo>
                    <a:pt x="5080" y="4592"/>
                  </a:lnTo>
                  <a:lnTo>
                    <a:pt x="4983" y="4739"/>
                  </a:lnTo>
                  <a:lnTo>
                    <a:pt x="4860" y="4861"/>
                  </a:lnTo>
                  <a:lnTo>
                    <a:pt x="4738" y="4959"/>
                  </a:lnTo>
                  <a:lnTo>
                    <a:pt x="4616" y="5056"/>
                  </a:lnTo>
                  <a:lnTo>
                    <a:pt x="4470" y="5154"/>
                  </a:lnTo>
                  <a:lnTo>
                    <a:pt x="4323" y="5203"/>
                  </a:lnTo>
                  <a:lnTo>
                    <a:pt x="4177" y="5276"/>
                  </a:lnTo>
                  <a:lnTo>
                    <a:pt x="4006" y="5301"/>
                  </a:lnTo>
                  <a:lnTo>
                    <a:pt x="3835" y="5349"/>
                  </a:lnTo>
                  <a:lnTo>
                    <a:pt x="3493" y="5349"/>
                  </a:lnTo>
                  <a:lnTo>
                    <a:pt x="3322" y="5301"/>
                  </a:lnTo>
                  <a:lnTo>
                    <a:pt x="3151" y="5276"/>
                  </a:lnTo>
                  <a:lnTo>
                    <a:pt x="3004" y="5203"/>
                  </a:lnTo>
                  <a:lnTo>
                    <a:pt x="2858" y="5154"/>
                  </a:lnTo>
                  <a:lnTo>
                    <a:pt x="2711" y="5056"/>
                  </a:lnTo>
                  <a:lnTo>
                    <a:pt x="2589" y="4959"/>
                  </a:lnTo>
                  <a:lnTo>
                    <a:pt x="2467" y="4861"/>
                  </a:lnTo>
                  <a:lnTo>
                    <a:pt x="2345" y="4739"/>
                  </a:lnTo>
                  <a:lnTo>
                    <a:pt x="2247" y="4592"/>
                  </a:lnTo>
                  <a:lnTo>
                    <a:pt x="2174" y="4446"/>
                  </a:lnTo>
                  <a:lnTo>
                    <a:pt x="2101" y="4299"/>
                  </a:lnTo>
                  <a:lnTo>
                    <a:pt x="2027" y="4153"/>
                  </a:lnTo>
                  <a:lnTo>
                    <a:pt x="2003" y="3982"/>
                  </a:lnTo>
                  <a:lnTo>
                    <a:pt x="1979" y="3811"/>
                  </a:lnTo>
                  <a:lnTo>
                    <a:pt x="1954" y="3640"/>
                  </a:lnTo>
                  <a:lnTo>
                    <a:pt x="1979" y="3469"/>
                  </a:lnTo>
                  <a:lnTo>
                    <a:pt x="2003" y="3298"/>
                  </a:lnTo>
                  <a:lnTo>
                    <a:pt x="2027" y="3151"/>
                  </a:lnTo>
                  <a:lnTo>
                    <a:pt x="2101" y="2980"/>
                  </a:lnTo>
                  <a:lnTo>
                    <a:pt x="2174" y="2834"/>
                  </a:lnTo>
                  <a:lnTo>
                    <a:pt x="2247" y="2687"/>
                  </a:lnTo>
                  <a:lnTo>
                    <a:pt x="2345" y="2565"/>
                  </a:lnTo>
                  <a:lnTo>
                    <a:pt x="2467" y="2443"/>
                  </a:lnTo>
                  <a:lnTo>
                    <a:pt x="2589" y="2345"/>
                  </a:lnTo>
                  <a:lnTo>
                    <a:pt x="2711" y="2248"/>
                  </a:lnTo>
                  <a:lnTo>
                    <a:pt x="2858" y="2150"/>
                  </a:lnTo>
                  <a:lnTo>
                    <a:pt x="3004" y="2077"/>
                  </a:lnTo>
                  <a:lnTo>
                    <a:pt x="3151" y="2028"/>
                  </a:lnTo>
                  <a:lnTo>
                    <a:pt x="3322" y="1979"/>
                  </a:lnTo>
                  <a:lnTo>
                    <a:pt x="3493" y="1955"/>
                  </a:lnTo>
                  <a:lnTo>
                    <a:pt x="3664" y="1955"/>
                  </a:lnTo>
                  <a:lnTo>
                    <a:pt x="3957" y="1979"/>
                  </a:lnTo>
                  <a:lnTo>
                    <a:pt x="5447" y="465"/>
                  </a:lnTo>
                  <a:lnTo>
                    <a:pt x="5056" y="269"/>
                  </a:lnTo>
                  <a:lnTo>
                    <a:pt x="4836" y="196"/>
                  </a:lnTo>
                  <a:lnTo>
                    <a:pt x="4616" y="123"/>
                  </a:lnTo>
                  <a:lnTo>
                    <a:pt x="4372" y="74"/>
                  </a:lnTo>
                  <a:lnTo>
                    <a:pt x="4152" y="25"/>
                  </a:lnTo>
                  <a:lnTo>
                    <a:pt x="3908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Shape 543"/>
            <p:cNvSpPr/>
            <p:nvPr/>
          </p:nvSpPr>
          <p:spPr>
            <a:xfrm>
              <a:off x="5981175" y="2005125"/>
              <a:ext cx="75125" cy="70850"/>
            </a:xfrm>
            <a:custGeom>
              <a:avLst/>
              <a:gdLst/>
              <a:ahLst/>
              <a:cxnLst/>
              <a:rect l="0" t="0" r="0" b="0"/>
              <a:pathLst>
                <a:path w="3005" h="2834" extrusionOk="0">
                  <a:moveTo>
                    <a:pt x="1466" y="0"/>
                  </a:moveTo>
                  <a:lnTo>
                    <a:pt x="294" y="1173"/>
                  </a:lnTo>
                  <a:lnTo>
                    <a:pt x="172" y="1319"/>
                  </a:lnTo>
                  <a:lnTo>
                    <a:pt x="74" y="1490"/>
                  </a:lnTo>
                  <a:lnTo>
                    <a:pt x="25" y="1661"/>
                  </a:lnTo>
                  <a:lnTo>
                    <a:pt x="1" y="1857"/>
                  </a:lnTo>
                  <a:lnTo>
                    <a:pt x="25" y="2052"/>
                  </a:lnTo>
                  <a:lnTo>
                    <a:pt x="74" y="2223"/>
                  </a:lnTo>
                  <a:lnTo>
                    <a:pt x="172" y="2394"/>
                  </a:lnTo>
                  <a:lnTo>
                    <a:pt x="294" y="2540"/>
                  </a:lnTo>
                  <a:lnTo>
                    <a:pt x="440" y="2663"/>
                  </a:lnTo>
                  <a:lnTo>
                    <a:pt x="611" y="2760"/>
                  </a:lnTo>
                  <a:lnTo>
                    <a:pt x="807" y="2809"/>
                  </a:lnTo>
                  <a:lnTo>
                    <a:pt x="978" y="2833"/>
                  </a:lnTo>
                  <a:lnTo>
                    <a:pt x="1173" y="2809"/>
                  </a:lnTo>
                  <a:lnTo>
                    <a:pt x="1344" y="2760"/>
                  </a:lnTo>
                  <a:lnTo>
                    <a:pt x="1515" y="2663"/>
                  </a:lnTo>
                  <a:lnTo>
                    <a:pt x="1686" y="2540"/>
                  </a:lnTo>
                  <a:lnTo>
                    <a:pt x="2858" y="1368"/>
                  </a:lnTo>
                  <a:lnTo>
                    <a:pt x="3005" y="1197"/>
                  </a:lnTo>
                  <a:lnTo>
                    <a:pt x="2590" y="928"/>
                  </a:lnTo>
                  <a:lnTo>
                    <a:pt x="2199" y="635"/>
                  </a:lnTo>
                  <a:lnTo>
                    <a:pt x="1808" y="342"/>
                  </a:lnTo>
                  <a:lnTo>
                    <a:pt x="146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Shape 544"/>
            <p:cNvSpPr/>
            <p:nvPr/>
          </p:nvSpPr>
          <p:spPr>
            <a:xfrm>
              <a:off x="6263875" y="2005125"/>
              <a:ext cx="74525" cy="70850"/>
            </a:xfrm>
            <a:custGeom>
              <a:avLst/>
              <a:gdLst/>
              <a:ahLst/>
              <a:cxnLst/>
              <a:rect l="0" t="0" r="0" b="0"/>
              <a:pathLst>
                <a:path w="2981" h="2834" extrusionOk="0">
                  <a:moveTo>
                    <a:pt x="1539" y="0"/>
                  </a:moveTo>
                  <a:lnTo>
                    <a:pt x="1173" y="342"/>
                  </a:lnTo>
                  <a:lnTo>
                    <a:pt x="807" y="635"/>
                  </a:lnTo>
                  <a:lnTo>
                    <a:pt x="416" y="928"/>
                  </a:lnTo>
                  <a:lnTo>
                    <a:pt x="1" y="1197"/>
                  </a:lnTo>
                  <a:lnTo>
                    <a:pt x="123" y="1368"/>
                  </a:lnTo>
                  <a:lnTo>
                    <a:pt x="1319" y="2540"/>
                  </a:lnTo>
                  <a:lnTo>
                    <a:pt x="1466" y="2663"/>
                  </a:lnTo>
                  <a:lnTo>
                    <a:pt x="1637" y="2760"/>
                  </a:lnTo>
                  <a:lnTo>
                    <a:pt x="1832" y="2809"/>
                  </a:lnTo>
                  <a:lnTo>
                    <a:pt x="2003" y="2833"/>
                  </a:lnTo>
                  <a:lnTo>
                    <a:pt x="2199" y="2809"/>
                  </a:lnTo>
                  <a:lnTo>
                    <a:pt x="2370" y="2760"/>
                  </a:lnTo>
                  <a:lnTo>
                    <a:pt x="2541" y="2663"/>
                  </a:lnTo>
                  <a:lnTo>
                    <a:pt x="2712" y="2540"/>
                  </a:lnTo>
                  <a:lnTo>
                    <a:pt x="2834" y="2394"/>
                  </a:lnTo>
                  <a:lnTo>
                    <a:pt x="2931" y="2223"/>
                  </a:lnTo>
                  <a:lnTo>
                    <a:pt x="2980" y="2052"/>
                  </a:lnTo>
                  <a:lnTo>
                    <a:pt x="2980" y="1857"/>
                  </a:lnTo>
                  <a:lnTo>
                    <a:pt x="2980" y="1661"/>
                  </a:lnTo>
                  <a:lnTo>
                    <a:pt x="2931" y="1490"/>
                  </a:lnTo>
                  <a:lnTo>
                    <a:pt x="2834" y="1319"/>
                  </a:lnTo>
                  <a:lnTo>
                    <a:pt x="2712" y="1173"/>
                  </a:lnTo>
                  <a:lnTo>
                    <a:pt x="1539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Shape 545"/>
            <p:cNvSpPr/>
            <p:nvPr/>
          </p:nvSpPr>
          <p:spPr>
            <a:xfrm>
              <a:off x="6147875" y="1619250"/>
              <a:ext cx="251575" cy="255850"/>
            </a:xfrm>
            <a:custGeom>
              <a:avLst/>
              <a:gdLst/>
              <a:ahLst/>
              <a:cxnLst/>
              <a:rect l="0" t="0" r="0" b="0"/>
              <a:pathLst>
                <a:path w="10063" h="10234" extrusionOk="0">
                  <a:moveTo>
                    <a:pt x="7352" y="0"/>
                  </a:moveTo>
                  <a:lnTo>
                    <a:pt x="7254" y="24"/>
                  </a:lnTo>
                  <a:lnTo>
                    <a:pt x="7181" y="73"/>
                  </a:lnTo>
                  <a:lnTo>
                    <a:pt x="7083" y="147"/>
                  </a:lnTo>
                  <a:lnTo>
                    <a:pt x="5447" y="1758"/>
                  </a:lnTo>
                  <a:lnTo>
                    <a:pt x="5373" y="1856"/>
                  </a:lnTo>
                  <a:lnTo>
                    <a:pt x="5300" y="1978"/>
                  </a:lnTo>
                  <a:lnTo>
                    <a:pt x="5227" y="2125"/>
                  </a:lnTo>
                  <a:lnTo>
                    <a:pt x="5178" y="2247"/>
                  </a:lnTo>
                  <a:lnTo>
                    <a:pt x="5154" y="2393"/>
                  </a:lnTo>
                  <a:lnTo>
                    <a:pt x="5129" y="2540"/>
                  </a:lnTo>
                  <a:lnTo>
                    <a:pt x="5129" y="2687"/>
                  </a:lnTo>
                  <a:lnTo>
                    <a:pt x="5129" y="2809"/>
                  </a:lnTo>
                  <a:lnTo>
                    <a:pt x="5349" y="3981"/>
                  </a:lnTo>
                  <a:lnTo>
                    <a:pt x="5398" y="4152"/>
                  </a:lnTo>
                  <a:lnTo>
                    <a:pt x="147" y="9403"/>
                  </a:lnTo>
                  <a:lnTo>
                    <a:pt x="74" y="9476"/>
                  </a:lnTo>
                  <a:lnTo>
                    <a:pt x="25" y="9574"/>
                  </a:lnTo>
                  <a:lnTo>
                    <a:pt x="0" y="9672"/>
                  </a:lnTo>
                  <a:lnTo>
                    <a:pt x="0" y="9745"/>
                  </a:lnTo>
                  <a:lnTo>
                    <a:pt x="0" y="9843"/>
                  </a:lnTo>
                  <a:lnTo>
                    <a:pt x="25" y="9940"/>
                  </a:lnTo>
                  <a:lnTo>
                    <a:pt x="74" y="10013"/>
                  </a:lnTo>
                  <a:lnTo>
                    <a:pt x="147" y="10087"/>
                  </a:lnTo>
                  <a:lnTo>
                    <a:pt x="220" y="10160"/>
                  </a:lnTo>
                  <a:lnTo>
                    <a:pt x="293" y="10209"/>
                  </a:lnTo>
                  <a:lnTo>
                    <a:pt x="391" y="10233"/>
                  </a:lnTo>
                  <a:lnTo>
                    <a:pt x="586" y="10233"/>
                  </a:lnTo>
                  <a:lnTo>
                    <a:pt x="660" y="10209"/>
                  </a:lnTo>
                  <a:lnTo>
                    <a:pt x="757" y="10160"/>
                  </a:lnTo>
                  <a:lnTo>
                    <a:pt x="831" y="10087"/>
                  </a:lnTo>
                  <a:lnTo>
                    <a:pt x="6204" y="4738"/>
                  </a:lnTo>
                  <a:lnTo>
                    <a:pt x="7254" y="4909"/>
                  </a:lnTo>
                  <a:lnTo>
                    <a:pt x="7376" y="4933"/>
                  </a:lnTo>
                  <a:lnTo>
                    <a:pt x="7523" y="4933"/>
                  </a:lnTo>
                  <a:lnTo>
                    <a:pt x="7645" y="4909"/>
                  </a:lnTo>
                  <a:lnTo>
                    <a:pt x="7791" y="4860"/>
                  </a:lnTo>
                  <a:lnTo>
                    <a:pt x="7938" y="4811"/>
                  </a:lnTo>
                  <a:lnTo>
                    <a:pt x="8060" y="4763"/>
                  </a:lnTo>
                  <a:lnTo>
                    <a:pt x="8182" y="4689"/>
                  </a:lnTo>
                  <a:lnTo>
                    <a:pt x="8280" y="4592"/>
                  </a:lnTo>
                  <a:lnTo>
                    <a:pt x="9916" y="2955"/>
                  </a:lnTo>
                  <a:lnTo>
                    <a:pt x="9989" y="2882"/>
                  </a:lnTo>
                  <a:lnTo>
                    <a:pt x="10038" y="2784"/>
                  </a:lnTo>
                  <a:lnTo>
                    <a:pt x="10063" y="2711"/>
                  </a:lnTo>
                  <a:lnTo>
                    <a:pt x="10038" y="2613"/>
                  </a:lnTo>
                  <a:lnTo>
                    <a:pt x="10014" y="2564"/>
                  </a:lnTo>
                  <a:lnTo>
                    <a:pt x="9940" y="2491"/>
                  </a:lnTo>
                  <a:lnTo>
                    <a:pt x="9843" y="2442"/>
                  </a:lnTo>
                  <a:lnTo>
                    <a:pt x="9745" y="2418"/>
                  </a:lnTo>
                  <a:lnTo>
                    <a:pt x="8695" y="2223"/>
                  </a:lnTo>
                  <a:lnTo>
                    <a:pt x="9721" y="1197"/>
                  </a:lnTo>
                  <a:lnTo>
                    <a:pt x="9794" y="1123"/>
                  </a:lnTo>
                  <a:lnTo>
                    <a:pt x="9843" y="1026"/>
                  </a:lnTo>
                  <a:lnTo>
                    <a:pt x="9867" y="953"/>
                  </a:lnTo>
                  <a:lnTo>
                    <a:pt x="9867" y="855"/>
                  </a:lnTo>
                  <a:lnTo>
                    <a:pt x="9867" y="757"/>
                  </a:lnTo>
                  <a:lnTo>
                    <a:pt x="9843" y="659"/>
                  </a:lnTo>
                  <a:lnTo>
                    <a:pt x="9794" y="586"/>
                  </a:lnTo>
                  <a:lnTo>
                    <a:pt x="9721" y="513"/>
                  </a:lnTo>
                  <a:lnTo>
                    <a:pt x="9647" y="440"/>
                  </a:lnTo>
                  <a:lnTo>
                    <a:pt x="9574" y="391"/>
                  </a:lnTo>
                  <a:lnTo>
                    <a:pt x="9476" y="366"/>
                  </a:lnTo>
                  <a:lnTo>
                    <a:pt x="9281" y="366"/>
                  </a:lnTo>
                  <a:lnTo>
                    <a:pt x="9208" y="391"/>
                  </a:lnTo>
                  <a:lnTo>
                    <a:pt x="9110" y="440"/>
                  </a:lnTo>
                  <a:lnTo>
                    <a:pt x="9037" y="513"/>
                  </a:lnTo>
                  <a:lnTo>
                    <a:pt x="7889" y="1661"/>
                  </a:lnTo>
                  <a:lnTo>
                    <a:pt x="7840" y="1490"/>
                  </a:lnTo>
                  <a:lnTo>
                    <a:pt x="7620" y="318"/>
                  </a:lnTo>
                  <a:lnTo>
                    <a:pt x="7596" y="195"/>
                  </a:lnTo>
                  <a:lnTo>
                    <a:pt x="7547" y="98"/>
                  </a:lnTo>
                  <a:lnTo>
                    <a:pt x="7498" y="49"/>
                  </a:lnTo>
                  <a:lnTo>
                    <a:pt x="7425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cxnSp>
        <p:nvCxnSpPr>
          <p:cNvPr id="34" name="Прямая соединительная линия 33"/>
          <p:cNvCxnSpPr/>
          <p:nvPr/>
        </p:nvCxnSpPr>
        <p:spPr>
          <a:xfrm>
            <a:off x="3187700" y="4627386"/>
            <a:ext cx="8851900" cy="0"/>
          </a:xfrm>
          <a:prstGeom prst="line">
            <a:avLst/>
          </a:prstGeom>
          <a:ln w="19050">
            <a:solidFill>
              <a:srgbClr val="7A98B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5940174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0"/>
            <a:ext cx="3162300" cy="3302239"/>
          </a:xfrm>
        </p:spPr>
        <p:txBody>
          <a:bodyPr>
            <a:normAutofit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Повышение качества предоставления коммунальной услуги водоснабжения</a:t>
            </a:r>
            <a:endParaRPr lang="ru-RU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348154"/>
            <a:ext cx="61421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-Обновление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основных средств, используемых для  осуществления водоснабжения;</a:t>
            </a: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-Обеспечение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необходимой технологической надёжности систем питьевого и хозяйственно-бытового  водоснабжения за счёт, строительства, реконструкции и ремонта объектов систем водоснабжения на территории Мелекесского района;</a:t>
            </a:r>
          </a:p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-Развитие и модернизация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систем водоснабжения населённых пунктов Мелекесского района Ульяновской области, за счёт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строительства, ремонта и реконструкции систем водоснабжения.</a:t>
            </a:r>
          </a:p>
          <a:p>
            <a:endParaRPr lang="ru-RU" sz="1600" dirty="0">
              <a:solidFill>
                <a:srgbClr val="123E7B"/>
              </a:solidFill>
              <a:latin typeface="Century Gothic" panose="020B0502020202020204" pitchFamily="34" charset="0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Ключевая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305604" y="5079097"/>
            <a:ext cx="6729877" cy="156966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 Ремонт водопроводных сетей 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с. Никольское-на-Черемшане  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в 2020  году  в рамках областной программы «Чистая вода»;</a:t>
            </a:r>
          </a:p>
          <a:p>
            <a:pPr algn="ctr"/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 Ремонт водопроводных сетей 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с.Ерыклинск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сельское поселение  в 2020  году  в рамках областной программы «Чистая вода»;</a:t>
            </a:r>
          </a:p>
          <a:p>
            <a:pPr algn="ctr"/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- Ремонт  водопроводных сетей и установка башни Рожновского </a:t>
            </a: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с.Чувашский Сускан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в рамках проекта «Поддержка местных инициатив»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7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0" y="564105"/>
            <a:ext cx="31769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Водоснабжение</a:t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(муниципальная подпрограмма «Чистая вода»)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096000" y="398724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Протяжённость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построенных, реконструированных и отремонтированных объектов водоснабжения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ЖКХ</a:t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ГАЗИФИКАЦИЯ</a:t>
            </a:r>
            <a:br>
              <a:rPr lang="ru-RU" sz="2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(МУНИЦИПАЛЬНАЯ ПОДПРОГРАММА</a:t>
            </a:r>
            <a:b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«ГАЗИФИКАЦИЯ НАСЕЛЁННЫХ ПУНКТОВ, РАСПОЛОЖЕННЫХ НА ТЕРРИТОРИИ</a:t>
            </a:r>
            <a:b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МЕЛЕКЕССКОГО РАЙОНА»)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Повышение комфортности условий проживания населения Мелекесского района в результате использования сетевого природного газа при предоставлении коммунальных услуг надлежащего качества</a:t>
            </a:r>
            <a:endParaRPr lang="ru-RU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660407"/>
            <a:ext cx="6142177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создание технической возможности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для осуществления сетевого газоснабжения и развития газификации населенных пунктов Мелекесского района путем реализации мероприятий по строительству газопроводов;</a:t>
            </a:r>
          </a:p>
          <a:p>
            <a:pPr>
              <a:buFontTx/>
              <a:buChar char="-"/>
            </a:pP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создание условий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 для использования потребителями сетевого природного газа.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Ключевая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72554" y="3981515"/>
            <a:ext cx="5920154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Увеличение протяженности построенных газопроводов;</a:t>
            </a:r>
          </a:p>
          <a:p>
            <a:pPr algn="ctr"/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- проектирование  газопроводов.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235266" y="5103674"/>
            <a:ext cx="6729877" cy="175432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повышение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уровня газификации с 80,3% до 81,6%;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строительство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внутрипоселковых газопроводов  6,17 км.</a:t>
            </a:r>
          </a:p>
          <a:p>
            <a:pPr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разработка проекта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на строительство  внутрипоселкового газопровода п.Курлан </a:t>
            </a:r>
          </a:p>
          <a:p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- </a:t>
            </a:r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повышение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качества и уровня жизни населения, обеспечение комфортных условий жизнедеятельности.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332892"/>
            <a:ext cx="3162300" cy="90267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ru-RU" sz="27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Дороги</a:t>
            </a:r>
            <a:r>
              <a:rPr lang="ru-RU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7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Развитие современной и эффективной транспортной инфраструктуры муниципального района</a:t>
            </a:r>
            <a:endParaRPr lang="ru-RU" sz="2000" b="1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2023822"/>
            <a:ext cx="614217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Увеличение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протяженности автомобильных дорог общего пользования местного значения, соответствующих нормативным требованиям.</a:t>
            </a:r>
            <a:endParaRPr 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Ключевая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72554" y="3981515"/>
            <a:ext cx="5920154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 Увеличение д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оли дорог, отвечающих нормативным требованиям составляет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235266" y="5525704"/>
            <a:ext cx="6729877" cy="64633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Повысить количество дорог, отвечающих нормативным требованиям с 50,13% до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50,93%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Образование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22277" y="429249"/>
            <a:ext cx="686972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Обеспечение доступности дошкольного образования </a:t>
            </a:r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980469"/>
            <a:ext cx="614217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государственных гарантий прав граждан на получение общедоступного и бесплатного дошкольного образования;</a:t>
            </a:r>
          </a:p>
          <a:p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-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воспитания и обучения детей-инвалидов дошкольного возраста, проживающих в муниципальном образовании, в дошкольных образовательных организациях в том числе создание консультативных пунктов при образовательных организациях, реализующих программу общего дошкольного образования, предоставляющих, также консультации в дистанционном режиме.</a:t>
            </a: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9963" y="3536039"/>
            <a:ext cx="6142037" cy="2623795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r>
              <a:rPr lang="ru-RU" sz="1350" dirty="0" smtClean="0">
                <a:latin typeface="PT Astra Serif" pitchFamily="18" charset="-52"/>
                <a:ea typeface="PT Astra Serif" pitchFamily="18" charset="-52"/>
              </a:rPr>
              <a:t>- 100% от потребности родителей (законных представителей) численности детей в возрасте 3-7 лет, которым предоставлена возможность получать услуги  дошкольного образования к общей численности детей в возрасте 3-7 лет, скорректированной на численность детей в возрасте 5-7 лет, обучающихся в школе; </a:t>
            </a:r>
          </a:p>
          <a:p>
            <a:pPr>
              <a:buFontTx/>
              <a:buChar char="-"/>
            </a:pPr>
            <a:r>
              <a:rPr lang="ru-RU" sz="1350" dirty="0" smtClean="0">
                <a:latin typeface="PT Astra Serif" pitchFamily="18" charset="-52"/>
                <a:ea typeface="PT Astra Serif" pitchFamily="18" charset="-52"/>
              </a:rPr>
              <a:t>100% от потребности родителей (законных представителей) численности детей в возрасте 1,5 – 3 года, которым предоставлена возможность получать услуги  дошкольного образования к общей численности детей в возрасте 3-7 лет;</a:t>
            </a:r>
          </a:p>
          <a:p>
            <a:pPr>
              <a:buFontTx/>
              <a:buChar char="-"/>
            </a:pPr>
            <a:r>
              <a:rPr lang="ru-RU" sz="1350" dirty="0" smtClean="0">
                <a:latin typeface="PT Astra Serif" pitchFamily="18" charset="-52"/>
                <a:ea typeface="PT Astra Serif" pitchFamily="18" charset="-52"/>
              </a:rPr>
              <a:t>100% от потребности родителей (законных представителей)  детей-инвалидов дошкольного возраста, проживающих в муниципальном образовании, обучением на дому, в дошкольных образовательных организациях </a:t>
            </a:r>
          </a:p>
          <a:p>
            <a:endParaRPr lang="ru-RU" altLang="ru-RU" sz="16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216769" y="5791200"/>
            <a:ext cx="6975231" cy="923330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Создание </a:t>
            </a:r>
            <a:r>
              <a:rPr lang="ru-RU" dirty="0" smtClean="0">
                <a:latin typeface="PT Astra Serif" pitchFamily="18" charset="-52"/>
                <a:ea typeface="PT Astra Serif" pitchFamily="18" charset="-52"/>
              </a:rPr>
              <a:t>2-х адаптивных групп на базе дошкольных образовательных организаций;</a:t>
            </a:r>
          </a:p>
          <a:p>
            <a:pPr algn="ctr"/>
            <a:r>
              <a:rPr lang="ru-RU" altLang="ru-RU" b="1" dirty="0" smtClean="0">
                <a:latin typeface="PT Astra Serif" pitchFamily="18" charset="-52"/>
                <a:ea typeface="PT Astra Serif" pitchFamily="18" charset="-52"/>
              </a:rPr>
              <a:t>Достижение </a:t>
            </a:r>
            <a:r>
              <a:rPr lang="ru-RU" altLang="ru-RU" dirty="0" smtClean="0">
                <a:latin typeface="PT Astra Serif" pitchFamily="18" charset="-52"/>
                <a:ea typeface="PT Astra Serif" pitchFamily="18" charset="-52"/>
              </a:rPr>
              <a:t>целевых показателей до 100%</a:t>
            </a:r>
            <a:endParaRPr lang="ru-RU" altLang="ru-RU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8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Образование</a:t>
            </a:r>
            <a: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ru-RU" sz="2800" b="1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45011" y="40111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22277" y="241680"/>
            <a:ext cx="686972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Обеспечение доступности качественного общего образования</a:t>
            </a:r>
            <a:endParaRPr lang="ru-RU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296361" y="1300345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675670"/>
            <a:ext cx="6142177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-</a:t>
            </a:r>
            <a:r>
              <a:rPr lang="ru-RU" sz="14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 доступности образования, современными условиями обучающихся, в том числе детей-сирот, детей, оставшихся без попечения родителей, детей с ограниченными возможностями здоровья, при реализации государственного стандарта общего образования;</a:t>
            </a:r>
          </a:p>
          <a:p>
            <a:r>
              <a:rPr lang="ru-RU" sz="1400" b="1" dirty="0" smtClean="0">
                <a:latin typeface="PT Astra Serif" pitchFamily="18" charset="-52"/>
                <a:ea typeface="PT Astra Serif" pitchFamily="18" charset="-52"/>
              </a:rPr>
              <a:t>-Создание </a:t>
            </a:r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Центров образования цифрового и гуманитарного профилей в общеобразовательных  организациях, расположенных в сельской местности и малых городах;</a:t>
            </a:r>
          </a:p>
          <a:p>
            <a:r>
              <a:rPr lang="ru-RU" sz="1400" b="1" dirty="0" smtClean="0">
                <a:latin typeface="PT Astra Serif" pitchFamily="18" charset="-52"/>
                <a:ea typeface="PT Astra Serif" pitchFamily="18" charset="-52"/>
              </a:rPr>
              <a:t>-Обеспеченность </a:t>
            </a:r>
            <a:r>
              <a:rPr lang="ru-RU" sz="1400" dirty="0" smtClean="0">
                <a:latin typeface="PT Astra Serif" pitchFamily="18" charset="-52"/>
                <a:ea typeface="PT Astra Serif" pitchFamily="18" charset="-52"/>
              </a:rPr>
              <a:t>70% образовательных организаций  доступом к сети Интернет с высокой скоростью (выше 100 Мбит), расположенных в городах и 50 Мб/с, расположенных в сельской местности и в поселках городского типа.</a:t>
            </a:r>
          </a:p>
          <a:p>
            <a:endParaRPr lang="ru-RU" sz="1600" dirty="0" smtClean="0"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74134" y="3225477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11644" y="385117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306788" y="16555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9963" y="2996779"/>
            <a:ext cx="6142037" cy="3139321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 охват детей школьного возраста в государственных общеобразовательных организациях образовательными услугами в рамках государственного образовательного стандарта и федерального государственного образовательного стандарта;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 охват от потребности родителей (законных представителей)  детей-инвалидов дошкольного возраста обучению на дому, в дошкольных образовательных организациях;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охват детей школьного возраста с ограниченными возможностями здоровья образовательными услугами коррекционного образования, охват детей-сирот и детей, и детей оставшихся без попечения родителей, образовательными услугами;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-100% общеобразовательных организаций, в которых обеспечены возможности для беспрепятственного доступа обучающихся  с ограниченными возможностями здоровья к объектам инфраструктуры образовательной организации;</a:t>
            </a:r>
          </a:p>
          <a:p>
            <a:pPr algn="ctr"/>
            <a:r>
              <a:rPr lang="ru-RU" sz="1300" dirty="0" smtClean="0">
                <a:latin typeface="PT Astra Serif" pitchFamily="18" charset="-52"/>
                <a:ea typeface="PT Astra Serif" pitchFamily="18" charset="-52"/>
              </a:rPr>
              <a:t>-96% организованным горячим питанием обучающихся.   </a:t>
            </a:r>
          </a:p>
          <a:p>
            <a:endParaRPr lang="ru-RU" altLang="ru-RU" sz="16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216769" y="5791200"/>
            <a:ext cx="6975231" cy="1107996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Создание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Центров образования цифрового и гуманитарного профилей  на базе  МБОУ «Средняя школа № 2 р.п. Новая Майна» и МБОУ «Средняя школа № 1 р.п. Мулловка»;</a:t>
            </a:r>
            <a:endParaRPr lang="ru-RU" b="1" dirty="0" smtClean="0"/>
          </a:p>
          <a:p>
            <a:pPr algn="ctr"/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Достижение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целевых показателей до 100%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66792" y="360187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Культура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Развитие </a:t>
            </a:r>
            <a:r>
              <a:rPr lang="ru-RU" b="1" dirty="0" err="1" smtClean="0">
                <a:latin typeface="PT Astra Serif" pitchFamily="18" charset="-52"/>
                <a:ea typeface="PT Astra Serif" pitchFamily="18" charset="-52"/>
              </a:rPr>
              <a:t>культурно-досуговой</a:t>
            </a:r>
            <a:r>
              <a:rPr lang="ru-RU" b="1" dirty="0" smtClean="0">
                <a:latin typeface="PT Astra Serif" pitchFamily="18" charset="-52"/>
                <a:ea typeface="PT Astra Serif" pitchFamily="18" charset="-52"/>
              </a:rPr>
              <a:t> деятельности на территории МО «Мелекесский район»</a:t>
            </a:r>
            <a:endParaRPr lang="ru-RU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366699" y="1569976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049823" y="1273546"/>
            <a:ext cx="6142177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Создание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благоприятных условий для устойчивого развития культурной среды, сохранения культурно-нравственных ценностей и духовного единства населения;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Обеспечение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условий для развития инновационной деятельности муниципальных учреждений культуры;</a:t>
            </a:r>
          </a:p>
          <a:p>
            <a:pPr>
              <a:buFontTx/>
              <a:buChar char="-"/>
            </a:pP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Создание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благоприятных условий для организации досуга населения ;</a:t>
            </a:r>
          </a:p>
          <a:p>
            <a:pPr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</a:t>
            </a:r>
            <a:r>
              <a:rPr lang="ru-RU" sz="1600" b="1" dirty="0" smtClean="0">
                <a:latin typeface="PT Astra Serif" pitchFamily="18" charset="-52"/>
                <a:ea typeface="PT Astra Serif" pitchFamily="18" charset="-52"/>
              </a:rPr>
              <a:t>Проведение</a:t>
            </a: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 культурно-массовых мероприятий </a:t>
            </a:r>
            <a:endParaRPr lang="ru-RU" sz="1600" dirty="0" smtClean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6" name="Шестиугольник 15"/>
          <p:cNvSpPr/>
          <p:nvPr/>
        </p:nvSpPr>
        <p:spPr>
          <a:xfrm rot="5400000">
            <a:off x="4485857" y="3530276"/>
            <a:ext cx="1540240" cy="1449389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435742" y="1960329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6049963" y="3516923"/>
            <a:ext cx="6142037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Создание благоприятных условий для устойчивого развития культурной среды, сохранения культурно-нравственных ценностей и духовного единства населения; </a:t>
            </a:r>
          </a:p>
          <a:p>
            <a:pPr algn="ctr">
              <a:buFontTx/>
              <a:buChar char="-"/>
            </a:pPr>
            <a:r>
              <a:rPr lang="ru-RU" sz="1600" dirty="0" smtClean="0">
                <a:latin typeface="PT Astra Serif" pitchFamily="18" charset="-52"/>
                <a:ea typeface="PT Astra Serif" pitchFamily="18" charset="-52"/>
              </a:rPr>
              <a:t>Обеспечение условий для развития инновационной деятельности муниципальных учреждений культуры. </a:t>
            </a:r>
            <a:endParaRPr lang="ru-RU" altLang="ru-RU" sz="1600" b="1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22" name="Шестиугольник 21">
            <a:extLst>
              <a:ext uri="{FF2B5EF4-FFF2-40B4-BE49-F238E27FC236}">
                <a16:creationId xmlns:a16="http://schemas.microsoft.com/office/drawing/2014/main" xmlns="" id="{0BC304A5-73CE-45BB-AACD-AD0910DCFD8B}"/>
              </a:ext>
            </a:extLst>
          </p:cNvPr>
          <p:cNvSpPr/>
          <p:nvPr/>
        </p:nvSpPr>
        <p:spPr>
          <a:xfrm rot="5400000">
            <a:off x="3729531" y="5192732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xmlns="" id="{CF50E42B-7B65-4FD7-9BB9-3D13265206C4}"/>
              </a:ext>
            </a:extLst>
          </p:cNvPr>
          <p:cNvSpPr/>
          <p:nvPr/>
        </p:nvSpPr>
        <p:spPr>
          <a:xfrm>
            <a:off x="5348068" y="5288340"/>
            <a:ext cx="6640521" cy="1323439"/>
          </a:xfrm>
          <a:prstGeom prst="rect">
            <a:avLst/>
          </a:prstGeom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Строительство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 нового Дома культуры в </a:t>
            </a:r>
            <a:r>
              <a:rPr lang="ru-RU" altLang="ru-RU" sz="1600" dirty="0" err="1" smtClean="0">
                <a:latin typeface="PT Astra Serif" pitchFamily="18" charset="-52"/>
                <a:ea typeface="PT Astra Serif" pitchFamily="18" charset="-52"/>
              </a:rPr>
              <a:t>с.Никольское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-на-Черемшане;</a:t>
            </a:r>
          </a:p>
          <a:p>
            <a:pPr algn="ctr"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Разработка 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ПСД на строительства новых домов культуры в с.Чувашский Сускан, с.Филипповка, с.Лесная Хмелевка, с.Моисеевка, Новая Майна ;</a:t>
            </a:r>
          </a:p>
          <a:p>
            <a:pPr algn="ctr">
              <a:buFontTx/>
              <a:buChar char="-"/>
            </a:pPr>
            <a:r>
              <a:rPr lang="ru-RU" altLang="ru-RU" sz="1600" b="1" dirty="0" smtClean="0">
                <a:latin typeface="PT Astra Serif" pitchFamily="18" charset="-52"/>
                <a:ea typeface="PT Astra Serif" pitchFamily="18" charset="-52"/>
              </a:rPr>
              <a:t>Увеличить</a:t>
            </a:r>
            <a:r>
              <a:rPr lang="ru-RU" altLang="ru-RU" sz="1600" dirty="0" smtClean="0">
                <a:latin typeface="PT Astra Serif" pitchFamily="18" charset="-52"/>
                <a:ea typeface="PT Astra Serif" pitchFamily="18" charset="-52"/>
              </a:rPr>
              <a:t> охват населения до 86% принимающих участие в мероприятиях.</a:t>
            </a:r>
            <a:endParaRPr lang="ru-RU" altLang="ru-RU" sz="1600" dirty="0">
              <a:latin typeface="PT Astra Serif" pitchFamily="18" charset="-52"/>
              <a:ea typeface="PT Astra Serif" pitchFamily="18" charset="-52"/>
            </a:endParaRPr>
          </a:p>
        </p:txBody>
      </p:sp>
      <p:grpSp>
        <p:nvGrpSpPr>
          <p:cNvPr id="2" name="Shape 625">
            <a:extLst>
              <a:ext uri="{FF2B5EF4-FFF2-40B4-BE49-F238E27FC236}">
                <a16:creationId xmlns:a16="http://schemas.microsoft.com/office/drawing/2014/main" xmlns="" id="{53BC8A75-1F4C-4A50-BF7F-59510438ECF9}"/>
              </a:ext>
            </a:extLst>
          </p:cNvPr>
          <p:cNvGrpSpPr/>
          <p:nvPr/>
        </p:nvGrpSpPr>
        <p:grpSpPr>
          <a:xfrm>
            <a:off x="5042259" y="4415481"/>
            <a:ext cx="493568" cy="420130"/>
            <a:chOff x="4610450" y="3703748"/>
            <a:chExt cx="453050" cy="332175"/>
          </a:xfrm>
          <a:solidFill>
            <a:schemeClr val="bg1"/>
          </a:solidFill>
        </p:grpSpPr>
        <p:sp>
          <p:nvSpPr>
            <p:cNvPr id="28" name="Shape 626">
              <a:extLst>
                <a:ext uri="{FF2B5EF4-FFF2-40B4-BE49-F238E27FC236}">
                  <a16:creationId xmlns:a16="http://schemas.microsoft.com/office/drawing/2014/main" xmlns="" id="{CD3DC781-84B5-4015-8E63-53ADE17CC7C2}"/>
                </a:ext>
              </a:extLst>
            </p:cNvPr>
            <p:cNvSpPr/>
            <p:nvPr/>
          </p:nvSpPr>
          <p:spPr>
            <a:xfrm>
              <a:off x="4610450" y="3703748"/>
              <a:ext cx="453050" cy="332175"/>
            </a:xfrm>
            <a:custGeom>
              <a:avLst/>
              <a:gdLst/>
              <a:ahLst/>
              <a:cxnLst/>
              <a:rect l="0" t="0" r="0" b="0"/>
              <a:pathLst>
                <a:path w="18122" h="13287" extrusionOk="0">
                  <a:moveTo>
                    <a:pt x="366" y="0"/>
                  </a:moveTo>
                  <a:lnTo>
                    <a:pt x="293" y="49"/>
                  </a:lnTo>
                  <a:lnTo>
                    <a:pt x="195" y="74"/>
                  </a:lnTo>
                  <a:lnTo>
                    <a:pt x="122" y="147"/>
                  </a:lnTo>
                  <a:lnTo>
                    <a:pt x="73" y="220"/>
                  </a:lnTo>
                  <a:lnTo>
                    <a:pt x="25" y="293"/>
                  </a:lnTo>
                  <a:lnTo>
                    <a:pt x="0" y="391"/>
                  </a:lnTo>
                  <a:lnTo>
                    <a:pt x="0" y="489"/>
                  </a:lnTo>
                  <a:lnTo>
                    <a:pt x="0" y="12798"/>
                  </a:lnTo>
                  <a:lnTo>
                    <a:pt x="0" y="12896"/>
                  </a:lnTo>
                  <a:lnTo>
                    <a:pt x="25" y="12993"/>
                  </a:lnTo>
                  <a:lnTo>
                    <a:pt x="73" y="13067"/>
                  </a:lnTo>
                  <a:lnTo>
                    <a:pt x="122" y="13140"/>
                  </a:lnTo>
                  <a:lnTo>
                    <a:pt x="195" y="13213"/>
                  </a:lnTo>
                  <a:lnTo>
                    <a:pt x="293" y="13238"/>
                  </a:lnTo>
                  <a:lnTo>
                    <a:pt x="366" y="13287"/>
                  </a:lnTo>
                  <a:lnTo>
                    <a:pt x="17756" y="13287"/>
                  </a:lnTo>
                  <a:lnTo>
                    <a:pt x="17829" y="13238"/>
                  </a:lnTo>
                  <a:lnTo>
                    <a:pt x="17927" y="13213"/>
                  </a:lnTo>
                  <a:lnTo>
                    <a:pt x="18000" y="13140"/>
                  </a:lnTo>
                  <a:lnTo>
                    <a:pt x="18049" y="13067"/>
                  </a:lnTo>
                  <a:lnTo>
                    <a:pt x="18098" y="12993"/>
                  </a:lnTo>
                  <a:lnTo>
                    <a:pt x="18122" y="12896"/>
                  </a:lnTo>
                  <a:lnTo>
                    <a:pt x="18122" y="12798"/>
                  </a:lnTo>
                  <a:lnTo>
                    <a:pt x="18122" y="12700"/>
                  </a:lnTo>
                  <a:lnTo>
                    <a:pt x="18098" y="12603"/>
                  </a:lnTo>
                  <a:lnTo>
                    <a:pt x="18049" y="12529"/>
                  </a:lnTo>
                  <a:lnTo>
                    <a:pt x="18000" y="12456"/>
                  </a:lnTo>
                  <a:lnTo>
                    <a:pt x="17927" y="12383"/>
                  </a:lnTo>
                  <a:lnTo>
                    <a:pt x="17829" y="12358"/>
                  </a:lnTo>
                  <a:lnTo>
                    <a:pt x="17756" y="12310"/>
                  </a:lnTo>
                  <a:lnTo>
                    <a:pt x="977" y="12310"/>
                  </a:lnTo>
                  <a:lnTo>
                    <a:pt x="977" y="489"/>
                  </a:lnTo>
                  <a:lnTo>
                    <a:pt x="953" y="391"/>
                  </a:lnTo>
                  <a:lnTo>
                    <a:pt x="928" y="293"/>
                  </a:lnTo>
                  <a:lnTo>
                    <a:pt x="879" y="220"/>
                  </a:lnTo>
                  <a:lnTo>
                    <a:pt x="830" y="147"/>
                  </a:lnTo>
                  <a:lnTo>
                    <a:pt x="757" y="74"/>
                  </a:lnTo>
                  <a:lnTo>
                    <a:pt x="660" y="49"/>
                  </a:lnTo>
                  <a:lnTo>
                    <a:pt x="58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Shape 627">
              <a:extLst>
                <a:ext uri="{FF2B5EF4-FFF2-40B4-BE49-F238E27FC236}">
                  <a16:creationId xmlns:a16="http://schemas.microsoft.com/office/drawing/2014/main" xmlns="" id="{E893C0B6-689B-4E43-AE0E-752C73060C8C}"/>
                </a:ext>
              </a:extLst>
            </p:cNvPr>
            <p:cNvSpPr/>
            <p:nvPr/>
          </p:nvSpPr>
          <p:spPr>
            <a:xfrm>
              <a:off x="4642200" y="3730000"/>
              <a:ext cx="389550" cy="249150"/>
            </a:xfrm>
            <a:custGeom>
              <a:avLst/>
              <a:gdLst/>
              <a:ahLst/>
              <a:cxnLst/>
              <a:rect l="0" t="0" r="0" b="0"/>
              <a:pathLst>
                <a:path w="15582" h="9966" extrusionOk="0">
                  <a:moveTo>
                    <a:pt x="14752" y="1"/>
                  </a:moveTo>
                  <a:lnTo>
                    <a:pt x="14629" y="49"/>
                  </a:lnTo>
                  <a:lnTo>
                    <a:pt x="14507" y="98"/>
                  </a:lnTo>
                  <a:lnTo>
                    <a:pt x="14410" y="196"/>
                  </a:lnTo>
                  <a:lnTo>
                    <a:pt x="14336" y="294"/>
                  </a:lnTo>
                  <a:lnTo>
                    <a:pt x="14263" y="416"/>
                  </a:lnTo>
                  <a:lnTo>
                    <a:pt x="14239" y="538"/>
                  </a:lnTo>
                  <a:lnTo>
                    <a:pt x="14214" y="684"/>
                  </a:lnTo>
                  <a:lnTo>
                    <a:pt x="14239" y="831"/>
                  </a:lnTo>
                  <a:lnTo>
                    <a:pt x="14288" y="1002"/>
                  </a:lnTo>
                  <a:lnTo>
                    <a:pt x="11308" y="4372"/>
                  </a:lnTo>
                  <a:lnTo>
                    <a:pt x="11161" y="4323"/>
                  </a:lnTo>
                  <a:lnTo>
                    <a:pt x="11015" y="4299"/>
                  </a:lnTo>
                  <a:lnTo>
                    <a:pt x="10844" y="4323"/>
                  </a:lnTo>
                  <a:lnTo>
                    <a:pt x="10087" y="3005"/>
                  </a:lnTo>
                  <a:lnTo>
                    <a:pt x="10160" y="2907"/>
                  </a:lnTo>
                  <a:lnTo>
                    <a:pt x="10209" y="2809"/>
                  </a:lnTo>
                  <a:lnTo>
                    <a:pt x="10233" y="2687"/>
                  </a:lnTo>
                  <a:lnTo>
                    <a:pt x="10233" y="2565"/>
                  </a:lnTo>
                  <a:lnTo>
                    <a:pt x="10233" y="2418"/>
                  </a:lnTo>
                  <a:lnTo>
                    <a:pt x="10184" y="2296"/>
                  </a:lnTo>
                  <a:lnTo>
                    <a:pt x="10136" y="2174"/>
                  </a:lnTo>
                  <a:lnTo>
                    <a:pt x="10038" y="2077"/>
                  </a:lnTo>
                  <a:lnTo>
                    <a:pt x="9940" y="2003"/>
                  </a:lnTo>
                  <a:lnTo>
                    <a:pt x="9818" y="1930"/>
                  </a:lnTo>
                  <a:lnTo>
                    <a:pt x="9696" y="1906"/>
                  </a:lnTo>
                  <a:lnTo>
                    <a:pt x="9549" y="1881"/>
                  </a:lnTo>
                  <a:lnTo>
                    <a:pt x="9427" y="1906"/>
                  </a:lnTo>
                  <a:lnTo>
                    <a:pt x="9281" y="1930"/>
                  </a:lnTo>
                  <a:lnTo>
                    <a:pt x="9183" y="2003"/>
                  </a:lnTo>
                  <a:lnTo>
                    <a:pt x="9085" y="2077"/>
                  </a:lnTo>
                  <a:lnTo>
                    <a:pt x="8988" y="2174"/>
                  </a:lnTo>
                  <a:lnTo>
                    <a:pt x="8939" y="2296"/>
                  </a:lnTo>
                  <a:lnTo>
                    <a:pt x="8890" y="2418"/>
                  </a:lnTo>
                  <a:lnTo>
                    <a:pt x="8866" y="2565"/>
                  </a:lnTo>
                  <a:lnTo>
                    <a:pt x="8890" y="2663"/>
                  </a:lnTo>
                  <a:lnTo>
                    <a:pt x="8914" y="2785"/>
                  </a:lnTo>
                  <a:lnTo>
                    <a:pt x="8939" y="2883"/>
                  </a:lnTo>
                  <a:lnTo>
                    <a:pt x="8988" y="2956"/>
                  </a:lnTo>
                  <a:lnTo>
                    <a:pt x="6521" y="6668"/>
                  </a:lnTo>
                  <a:lnTo>
                    <a:pt x="6399" y="6644"/>
                  </a:lnTo>
                  <a:lnTo>
                    <a:pt x="6130" y="6644"/>
                  </a:lnTo>
                  <a:lnTo>
                    <a:pt x="5959" y="6717"/>
                  </a:lnTo>
                  <a:lnTo>
                    <a:pt x="4714" y="5398"/>
                  </a:lnTo>
                  <a:lnTo>
                    <a:pt x="4763" y="5252"/>
                  </a:lnTo>
                  <a:lnTo>
                    <a:pt x="4763" y="5105"/>
                  </a:lnTo>
                  <a:lnTo>
                    <a:pt x="4763" y="4958"/>
                  </a:lnTo>
                  <a:lnTo>
                    <a:pt x="4714" y="4836"/>
                  </a:lnTo>
                  <a:lnTo>
                    <a:pt x="4665" y="4714"/>
                  </a:lnTo>
                  <a:lnTo>
                    <a:pt x="4567" y="4617"/>
                  </a:lnTo>
                  <a:lnTo>
                    <a:pt x="4470" y="4543"/>
                  </a:lnTo>
                  <a:lnTo>
                    <a:pt x="4347" y="4470"/>
                  </a:lnTo>
                  <a:lnTo>
                    <a:pt x="4225" y="4446"/>
                  </a:lnTo>
                  <a:lnTo>
                    <a:pt x="4079" y="4421"/>
                  </a:lnTo>
                  <a:lnTo>
                    <a:pt x="3957" y="4446"/>
                  </a:lnTo>
                  <a:lnTo>
                    <a:pt x="3810" y="4470"/>
                  </a:lnTo>
                  <a:lnTo>
                    <a:pt x="3712" y="4543"/>
                  </a:lnTo>
                  <a:lnTo>
                    <a:pt x="3615" y="4617"/>
                  </a:lnTo>
                  <a:lnTo>
                    <a:pt x="3517" y="4714"/>
                  </a:lnTo>
                  <a:lnTo>
                    <a:pt x="3468" y="4836"/>
                  </a:lnTo>
                  <a:lnTo>
                    <a:pt x="3419" y="4958"/>
                  </a:lnTo>
                  <a:lnTo>
                    <a:pt x="3395" y="5105"/>
                  </a:lnTo>
                  <a:lnTo>
                    <a:pt x="3419" y="5276"/>
                  </a:lnTo>
                  <a:lnTo>
                    <a:pt x="3493" y="5447"/>
                  </a:lnTo>
                  <a:lnTo>
                    <a:pt x="49" y="9574"/>
                  </a:lnTo>
                  <a:lnTo>
                    <a:pt x="0" y="9648"/>
                  </a:lnTo>
                  <a:lnTo>
                    <a:pt x="0" y="9745"/>
                  </a:lnTo>
                  <a:lnTo>
                    <a:pt x="25" y="9843"/>
                  </a:lnTo>
                  <a:lnTo>
                    <a:pt x="98" y="9916"/>
                  </a:lnTo>
                  <a:lnTo>
                    <a:pt x="171" y="9965"/>
                  </a:lnTo>
                  <a:lnTo>
                    <a:pt x="244" y="9965"/>
                  </a:lnTo>
                  <a:lnTo>
                    <a:pt x="342" y="9941"/>
                  </a:lnTo>
                  <a:lnTo>
                    <a:pt x="440" y="9892"/>
                  </a:lnTo>
                  <a:lnTo>
                    <a:pt x="3859" y="5740"/>
                  </a:lnTo>
                  <a:lnTo>
                    <a:pt x="3981" y="5789"/>
                  </a:lnTo>
                  <a:lnTo>
                    <a:pt x="4079" y="5789"/>
                  </a:lnTo>
                  <a:lnTo>
                    <a:pt x="4225" y="5764"/>
                  </a:lnTo>
                  <a:lnTo>
                    <a:pt x="4347" y="5740"/>
                  </a:lnTo>
                  <a:lnTo>
                    <a:pt x="5642" y="7083"/>
                  </a:lnTo>
                  <a:lnTo>
                    <a:pt x="5617" y="7205"/>
                  </a:lnTo>
                  <a:lnTo>
                    <a:pt x="5617" y="7328"/>
                  </a:lnTo>
                  <a:lnTo>
                    <a:pt x="5617" y="7450"/>
                  </a:lnTo>
                  <a:lnTo>
                    <a:pt x="5666" y="7572"/>
                  </a:lnTo>
                  <a:lnTo>
                    <a:pt x="5740" y="7694"/>
                  </a:lnTo>
                  <a:lnTo>
                    <a:pt x="5813" y="7792"/>
                  </a:lnTo>
                  <a:lnTo>
                    <a:pt x="5910" y="7889"/>
                  </a:lnTo>
                  <a:lnTo>
                    <a:pt x="6033" y="7938"/>
                  </a:lnTo>
                  <a:lnTo>
                    <a:pt x="6155" y="7987"/>
                  </a:lnTo>
                  <a:lnTo>
                    <a:pt x="6301" y="8011"/>
                  </a:lnTo>
                  <a:lnTo>
                    <a:pt x="6448" y="7987"/>
                  </a:lnTo>
                  <a:lnTo>
                    <a:pt x="6570" y="7938"/>
                  </a:lnTo>
                  <a:lnTo>
                    <a:pt x="6692" y="7889"/>
                  </a:lnTo>
                  <a:lnTo>
                    <a:pt x="6790" y="7792"/>
                  </a:lnTo>
                  <a:lnTo>
                    <a:pt x="6863" y="7694"/>
                  </a:lnTo>
                  <a:lnTo>
                    <a:pt x="6936" y="7572"/>
                  </a:lnTo>
                  <a:lnTo>
                    <a:pt x="6961" y="7450"/>
                  </a:lnTo>
                  <a:lnTo>
                    <a:pt x="6985" y="7328"/>
                  </a:lnTo>
                  <a:lnTo>
                    <a:pt x="6961" y="7132"/>
                  </a:lnTo>
                  <a:lnTo>
                    <a:pt x="6887" y="6986"/>
                  </a:lnTo>
                  <a:lnTo>
                    <a:pt x="9403" y="3224"/>
                  </a:lnTo>
                  <a:lnTo>
                    <a:pt x="9549" y="3249"/>
                  </a:lnTo>
                  <a:lnTo>
                    <a:pt x="9647" y="3249"/>
                  </a:lnTo>
                  <a:lnTo>
                    <a:pt x="10429" y="4617"/>
                  </a:lnTo>
                  <a:lnTo>
                    <a:pt x="10355" y="4788"/>
                  </a:lnTo>
                  <a:lnTo>
                    <a:pt x="10331" y="4885"/>
                  </a:lnTo>
                  <a:lnTo>
                    <a:pt x="10331" y="4983"/>
                  </a:lnTo>
                  <a:lnTo>
                    <a:pt x="10331" y="5129"/>
                  </a:lnTo>
                  <a:lnTo>
                    <a:pt x="10380" y="5252"/>
                  </a:lnTo>
                  <a:lnTo>
                    <a:pt x="10429" y="5374"/>
                  </a:lnTo>
                  <a:lnTo>
                    <a:pt x="10526" y="5471"/>
                  </a:lnTo>
                  <a:lnTo>
                    <a:pt x="10624" y="5569"/>
                  </a:lnTo>
                  <a:lnTo>
                    <a:pt x="10746" y="5618"/>
                  </a:lnTo>
                  <a:lnTo>
                    <a:pt x="10868" y="5667"/>
                  </a:lnTo>
                  <a:lnTo>
                    <a:pt x="11137" y="5667"/>
                  </a:lnTo>
                  <a:lnTo>
                    <a:pt x="11284" y="5618"/>
                  </a:lnTo>
                  <a:lnTo>
                    <a:pt x="11381" y="5569"/>
                  </a:lnTo>
                  <a:lnTo>
                    <a:pt x="11479" y="5471"/>
                  </a:lnTo>
                  <a:lnTo>
                    <a:pt x="11577" y="5374"/>
                  </a:lnTo>
                  <a:lnTo>
                    <a:pt x="11625" y="5252"/>
                  </a:lnTo>
                  <a:lnTo>
                    <a:pt x="11674" y="5129"/>
                  </a:lnTo>
                  <a:lnTo>
                    <a:pt x="11699" y="4983"/>
                  </a:lnTo>
                  <a:lnTo>
                    <a:pt x="11674" y="4861"/>
                  </a:lnTo>
                  <a:lnTo>
                    <a:pt x="11650" y="4739"/>
                  </a:lnTo>
                  <a:lnTo>
                    <a:pt x="14654" y="1319"/>
                  </a:lnTo>
                  <a:lnTo>
                    <a:pt x="14776" y="1344"/>
                  </a:lnTo>
                  <a:lnTo>
                    <a:pt x="14898" y="1368"/>
                  </a:lnTo>
                  <a:lnTo>
                    <a:pt x="15045" y="1344"/>
                  </a:lnTo>
                  <a:lnTo>
                    <a:pt x="15167" y="1295"/>
                  </a:lnTo>
                  <a:lnTo>
                    <a:pt x="15289" y="1246"/>
                  </a:lnTo>
                  <a:lnTo>
                    <a:pt x="15387" y="1148"/>
                  </a:lnTo>
                  <a:lnTo>
                    <a:pt x="15460" y="1051"/>
                  </a:lnTo>
                  <a:lnTo>
                    <a:pt x="15533" y="953"/>
                  </a:lnTo>
                  <a:lnTo>
                    <a:pt x="15558" y="807"/>
                  </a:lnTo>
                  <a:lnTo>
                    <a:pt x="15582" y="684"/>
                  </a:lnTo>
                  <a:lnTo>
                    <a:pt x="15558" y="538"/>
                  </a:lnTo>
                  <a:lnTo>
                    <a:pt x="15533" y="416"/>
                  </a:lnTo>
                  <a:lnTo>
                    <a:pt x="15460" y="294"/>
                  </a:lnTo>
                  <a:lnTo>
                    <a:pt x="15387" y="196"/>
                  </a:lnTo>
                  <a:lnTo>
                    <a:pt x="15289" y="98"/>
                  </a:lnTo>
                  <a:lnTo>
                    <a:pt x="15167" y="49"/>
                  </a:lnTo>
                  <a:lnTo>
                    <a:pt x="15045" y="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Прямоугольник 22"/>
          <p:cNvSpPr/>
          <p:nvPr/>
        </p:nvSpPr>
        <p:spPr>
          <a:xfrm>
            <a:off x="4431623" y="3719108"/>
            <a:ext cx="1614843" cy="661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Целевые</a:t>
            </a:r>
          </a:p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индикаторы: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36671" y="5494362"/>
            <a:ext cx="1614843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7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Ожидаемый эффект:</a:t>
            </a:r>
            <a:endParaRPr lang="ru-RU" sz="17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0" y="2778364"/>
            <a:ext cx="3162300" cy="523875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Осуществление полномочий по предоставлению социальной поддержки граждан</a:t>
            </a:r>
            <a:endParaRPr lang="ru-RU" sz="2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Шестиугольник 11"/>
          <p:cNvSpPr/>
          <p:nvPr/>
        </p:nvSpPr>
        <p:spPr>
          <a:xfrm rot="5400000">
            <a:off x="3733288" y="168414"/>
            <a:ext cx="1456337" cy="1376114"/>
          </a:xfrm>
          <a:prstGeom prst="hexagon">
            <a:avLst/>
          </a:prstGeom>
          <a:gradFill flip="none" rotWithShape="1">
            <a:gsLst>
              <a:gs pos="0">
                <a:schemeClr val="accent1">
                  <a:lumMod val="50000"/>
                  <a:shade val="30000"/>
                  <a:satMod val="115000"/>
                </a:schemeClr>
              </a:gs>
              <a:gs pos="50000">
                <a:schemeClr val="accent1">
                  <a:lumMod val="50000"/>
                  <a:shade val="67500"/>
                  <a:satMod val="115000"/>
                </a:schemeClr>
              </a:gs>
              <a:gs pos="100000">
                <a:schemeClr val="accent1">
                  <a:lumMod val="50000"/>
                  <a:shade val="100000"/>
                  <a:satMod val="115000"/>
                </a:schemeClr>
              </a:gs>
            </a:gsLst>
            <a:lin ang="10800000" scaled="1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5338556" y="440972"/>
            <a:ext cx="685344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Улучшение условий социальной поддержки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на </a:t>
            </a:r>
            <a:r>
              <a:rPr lang="ru-RU" sz="2000" b="1" dirty="0" smtClean="0">
                <a:latin typeface="PT Astra Serif" pitchFamily="18" charset="-52"/>
                <a:ea typeface="PT Astra Serif" pitchFamily="18" charset="-52"/>
              </a:rPr>
              <a:t>территории МО «Мелекесский район»</a:t>
            </a:r>
            <a:endParaRPr lang="ru-RU" sz="2000" dirty="0">
              <a:solidFill>
                <a:srgbClr val="123E7B"/>
              </a:solidFill>
              <a:latin typeface="PT Astra Serif" pitchFamily="18" charset="-52"/>
              <a:ea typeface="PT Astra Serif" pitchFamily="18" charset="-52"/>
            </a:endParaRPr>
          </a:p>
        </p:txBody>
      </p:sp>
      <p:sp>
        <p:nvSpPr>
          <p:cNvPr id="14" name="Шестиугольник 13"/>
          <p:cNvSpPr/>
          <p:nvPr/>
        </p:nvSpPr>
        <p:spPr>
          <a:xfrm rot="5400000">
            <a:off x="4865463" y="2021238"/>
            <a:ext cx="1642138" cy="1577526"/>
          </a:xfrm>
          <a:prstGeom prst="hexagon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3635090" y="514071"/>
            <a:ext cx="16835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887005" y="2423467"/>
            <a:ext cx="161484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Ключевые </a:t>
            </a:r>
          </a:p>
          <a:p>
            <a:pPr algn="ctr"/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20" name="Таблица 19"/>
          <p:cNvGraphicFramePr>
            <a:graphicFrameLocks noGrp="1"/>
          </p:cNvGraphicFramePr>
          <p:nvPr/>
        </p:nvGraphicFramePr>
        <p:xfrm>
          <a:off x="3873995" y="3918856"/>
          <a:ext cx="8128000" cy="2194560"/>
        </p:xfrm>
        <a:graphic>
          <a:graphicData uri="http://schemas.openxmlformats.org/drawingml/2006/table">
            <a:tbl>
              <a:tblPr/>
              <a:tblGrid>
                <a:gridCol w="4123417"/>
                <a:gridCol w="4004583"/>
              </a:tblGrid>
              <a:tr h="1727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Количество человек, заключивших социальный контракт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 2019 году социальные контракты заключили 23 человека, при плановом показателе 20. На 2020 год запланировано заключение 25 социальных контрактов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Повышение качества жизни детей, семей с детьми и молодых специалистов, в рамках муниципальной программы «Забота» 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На 2019 года  в бюджете МО «Мелекесский район» заложено 500,0 тыс. руб. На 2020 год – 679,7 тыс. руб.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3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Обучение молодого специалиста-врача по программе ординатуры в течение 2х лет в рамках муниципальной программы «Забота»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В 2019 году внесены изменения в МП «Забота», на обучение выделено 74,5 тыс.руб.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Общая сумма обучения составляет 298,0 тыс. руб.</a:t>
                      </a:r>
                      <a:endParaRPr lang="ru-RU" sz="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75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Повышение качества жизни граждан пожилого возраста и инвалидов, в рамках муниципальной программы «Забота»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На 2019 года  в бюджете МО «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Мелекесский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район» заложено 2810,0 тыс. руб. На 2020 год – 2344,1 тыс. руб.</a:t>
                      </a:r>
                      <a:endParaRPr lang="ru-RU" sz="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7464" marR="574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1686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3308</TotalTime>
  <Words>1569</Words>
  <Application>Microsoft Office PowerPoint</Application>
  <PresentationFormat>Произвольный</PresentationFormat>
  <Paragraphs>177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ПУБЛИЧНАЯ ДЕКЛАРАЦИЯ  ЦЕЛЕЙ И ЗАДАЧ  АДМИНИСТРАЦИИ МО «МЕЛЕКЕССКИЙ РАЙОН»  НА 2020 ГОД</vt:lpstr>
      <vt:lpstr>      ПРИОРИТЕТЫ 2020</vt:lpstr>
      <vt:lpstr>     </vt:lpstr>
      <vt:lpstr>  ЖКХ  ГАЗИФИКАЦИЯ (МУНИЦИПАЛЬНАЯ ПОДПРОГРАММА  «ГАЗИФИКАЦИЯ НАСЕЛЁННЫХ ПУНКТОВ, РАСПОЛОЖЕННЫХ НА ТЕРРИТОРИИ  МЕЛЕКЕССКОГО РАЙОНА») </vt:lpstr>
      <vt:lpstr>    Дороги </vt:lpstr>
      <vt:lpstr> Образование </vt:lpstr>
      <vt:lpstr> Образование </vt:lpstr>
      <vt:lpstr>Культура</vt:lpstr>
      <vt:lpstr>Осуществление полномочий по предоставлению социальной поддержки граждан</vt:lpstr>
      <vt:lpstr> Муниципальные финансы </vt:lpstr>
      <vt:lpstr>Экономика и инвестиции</vt:lpstr>
      <vt:lpstr>Управление муниципальным имуществом и земельными отношениями</vt:lpstr>
      <vt:lpstr>Управление муниципальным имуществом и земельными отношениями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ВОСПИТАНИЕ</dc:title>
  <dc:creator>Ден</dc:creator>
  <cp:lastModifiedBy>Алексей</cp:lastModifiedBy>
  <cp:revision>204</cp:revision>
  <dcterms:created xsi:type="dcterms:W3CDTF">2018-04-13T08:22:32Z</dcterms:created>
  <dcterms:modified xsi:type="dcterms:W3CDTF">2019-12-25T07:50:34Z</dcterms:modified>
</cp:coreProperties>
</file>